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notesSlides/notesSlide14.xml" ContentType="application/vnd.openxmlformats-officedocument.presentationml.notesSlide+xml"/>
  <Override PartName="/ppt/charts/chart2.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3.xml" ContentType="application/vnd.openxmlformats-officedocument.drawingml.chart+xml"/>
  <Override PartName="/ppt/notesSlides/notesSlide17.xml" ContentType="application/vnd.openxmlformats-officedocument.presentationml.notesSlide+xml"/>
  <Override PartName="/ppt/charts/chart4.xml" ContentType="application/vnd.openxmlformats-officedocument.drawingml.chart+xml"/>
  <Override PartName="/ppt/notesSlides/notesSlide18.xml" ContentType="application/vnd.openxmlformats-officedocument.presentationml.notesSlide+xml"/>
  <Override PartName="/ppt/charts/chart5.xml" ContentType="application/vnd.openxmlformats-officedocument.drawingml.chart+xml"/>
  <Override PartName="/ppt/notesSlides/notesSlide19.xml" ContentType="application/vnd.openxmlformats-officedocument.presentationml.notesSlide+xml"/>
  <Override PartName="/ppt/charts/chart6.xml" ContentType="application/vnd.openxmlformats-officedocument.drawingml.chart+xml"/>
  <Override PartName="/ppt/notesSlides/notesSlide20.xml" ContentType="application/vnd.openxmlformats-officedocument.presentationml.notesSlide+xml"/>
  <Override PartName="/ppt/charts/chart7.xml" ContentType="application/vnd.openxmlformats-officedocument.drawingml.chart+xml"/>
  <Override PartName="/ppt/notesSlides/notesSlide21.xml" ContentType="application/vnd.openxmlformats-officedocument.presentationml.notesSlide+xml"/>
  <Override PartName="/ppt/charts/chart8.xml" ContentType="application/vnd.openxmlformats-officedocument.drawingml.chart+xml"/>
  <Override PartName="/ppt/notesSlides/notesSlide22.xml" ContentType="application/vnd.openxmlformats-officedocument.presentationml.notesSlide+xml"/>
  <Override PartName="/ppt/charts/chart9.xml" ContentType="application/vnd.openxmlformats-officedocument.drawingml.chart+xml"/>
  <Override PartName="/ppt/notesSlides/notesSlide23.xml" ContentType="application/vnd.openxmlformats-officedocument.presentationml.notesSlide+xml"/>
  <Override PartName="/ppt/charts/chart10.xml" ContentType="application/vnd.openxmlformats-officedocument.drawingml.chart+xml"/>
  <Override PartName="/ppt/notesSlides/notesSlide24.xml" ContentType="application/vnd.openxmlformats-officedocument.presentationml.notesSlide+xml"/>
  <Override PartName="/ppt/charts/chart11.xml" ContentType="application/vnd.openxmlformats-officedocument.drawingml.chart+xml"/>
  <Override PartName="/ppt/notesSlides/notesSlide25.xml" ContentType="application/vnd.openxmlformats-officedocument.presentationml.notesSlide+xml"/>
  <Override PartName="/ppt/charts/chart12.xml" ContentType="application/vnd.openxmlformats-officedocument.drawingml.chart+xml"/>
  <Override PartName="/ppt/notesSlides/notesSlide26.xml" ContentType="application/vnd.openxmlformats-officedocument.presentationml.notesSlide+xml"/>
  <Override PartName="/ppt/charts/chart13.xml" ContentType="application/vnd.openxmlformats-officedocument.drawingml.chart+xml"/>
  <Override PartName="/ppt/notesSlides/notesSlide27.xml" ContentType="application/vnd.openxmlformats-officedocument.presentationml.notesSlide+xml"/>
  <Override PartName="/ppt/charts/chart14.xml" ContentType="application/vnd.openxmlformats-officedocument.drawingml.chart+xml"/>
  <Override PartName="/ppt/notesSlides/notesSlide28.xml" ContentType="application/vnd.openxmlformats-officedocument.presentationml.notesSlide+xml"/>
  <Override PartName="/ppt/charts/chart15.xml" ContentType="application/vnd.openxmlformats-officedocument.drawingml.chart+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sldIdLst>
    <p:sldId id="257" r:id="rId2"/>
    <p:sldId id="258" r:id="rId3"/>
    <p:sldId id="259" r:id="rId4"/>
    <p:sldId id="303" r:id="rId5"/>
    <p:sldId id="263" r:id="rId6"/>
    <p:sldId id="266" r:id="rId7"/>
    <p:sldId id="267" r:id="rId8"/>
    <p:sldId id="272" r:id="rId9"/>
    <p:sldId id="273" r:id="rId10"/>
    <p:sldId id="277" r:id="rId11"/>
    <p:sldId id="288" r:id="rId12"/>
    <p:sldId id="289" r:id="rId13"/>
    <p:sldId id="302" r:id="rId14"/>
    <p:sldId id="299" r:id="rId15"/>
    <p:sldId id="300" r:id="rId16"/>
    <p:sldId id="301" r:id="rId17"/>
    <p:sldId id="296" r:id="rId18"/>
    <p:sldId id="298" r:id="rId19"/>
    <p:sldId id="304" r:id="rId20"/>
    <p:sldId id="307" r:id="rId21"/>
    <p:sldId id="308" r:id="rId22"/>
    <p:sldId id="309" r:id="rId23"/>
    <p:sldId id="310" r:id="rId24"/>
    <p:sldId id="311" r:id="rId25"/>
    <p:sldId id="312" r:id="rId26"/>
    <p:sldId id="315" r:id="rId27"/>
    <p:sldId id="316" r:id="rId28"/>
    <p:sldId id="317" r:id="rId29"/>
    <p:sldId id="318" r:id="rId30"/>
    <p:sldId id="319" r:id="rId31"/>
    <p:sldId id="320" r:id="rId32"/>
    <p:sldId id="321" r:id="rId33"/>
    <p:sldId id="322" r:id="rId34"/>
    <p:sldId id="323" r:id="rId35"/>
    <p:sldId id="324" r:id="rId36"/>
    <p:sldId id="325" r:id="rId37"/>
    <p:sldId id="326" r:id="rId38"/>
    <p:sldId id="327" r:id="rId39"/>
    <p:sldId id="328" r:id="rId40"/>
  </p:sldIdLst>
  <p:sldSz cx="9144000" cy="6858000" type="screen4x3"/>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073" autoAdjust="0"/>
  </p:normalViewPr>
  <p:slideViewPr>
    <p:cSldViewPr>
      <p:cViewPr>
        <p:scale>
          <a:sx n="60" d="100"/>
          <a:sy n="60" d="100"/>
        </p:scale>
        <p:origin x="-1572" y="-1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th-TH"/>
  <c:roundedCorners val="0"/>
  <mc:AlternateContent xmlns:mc="http://schemas.openxmlformats.org/markup-compatibility/2006">
    <mc:Choice xmlns:c14="http://schemas.microsoft.com/office/drawing/2007/8/2/chart" Requires="c14">
      <c14:style val="148"/>
    </mc:Choice>
    <mc:Fallback>
      <c:style val="48"/>
    </mc:Fallback>
  </mc:AlternateContent>
  <c:chart>
    <c:title>
      <c:layout>
        <c:manualLayout>
          <c:xMode val="edge"/>
          <c:yMode val="edge"/>
          <c:x val="0.13644101019740987"/>
          <c:y val="3.5846185469436291E-2"/>
        </c:manualLayout>
      </c:layout>
      <c:overlay val="0"/>
    </c:title>
    <c:autoTitleDeleted val="0"/>
    <c:plotArea>
      <c:layout>
        <c:manualLayout>
          <c:layoutTarget val="inner"/>
          <c:xMode val="edge"/>
          <c:yMode val="edge"/>
          <c:x val="6.6721639307836492E-2"/>
          <c:y val="0.20498930563516146"/>
          <c:w val="0.86758051473333553"/>
          <c:h val="0.53249619813424043"/>
        </c:manualLayout>
      </c:layout>
      <c:barChart>
        <c:barDir val="col"/>
        <c:grouping val="clustered"/>
        <c:varyColors val="0"/>
        <c:ser>
          <c:idx val="0"/>
          <c:order val="0"/>
          <c:tx>
            <c:strRef>
              <c:f>Sheet1!$B$1</c:f>
              <c:strCache>
                <c:ptCount val="1"/>
                <c:pt idx="0">
                  <c:v>Percent of people in different severity of depression</c:v>
                </c:pt>
              </c:strCache>
            </c:strRef>
          </c:tx>
          <c:invertIfNegative val="0"/>
          <c:dLbls>
            <c:txPr>
              <a:bodyPr/>
              <a:lstStyle/>
              <a:p>
                <a:pPr>
                  <a:defRPr b="1"/>
                </a:pPr>
                <a:endParaRPr lang="th-TH"/>
              </a:p>
            </c:txPr>
            <c:showLegendKey val="0"/>
            <c:showVal val="1"/>
            <c:showCatName val="0"/>
            <c:showSerName val="0"/>
            <c:showPercent val="0"/>
            <c:showBubbleSize val="0"/>
            <c:showLeaderLines val="0"/>
          </c:dLbls>
          <c:cat>
            <c:strRef>
              <c:f>Sheet1!$A$2:$A$5</c:f>
              <c:strCache>
                <c:ptCount val="4"/>
                <c:pt idx="0">
                  <c:v>Normal</c:v>
                </c:pt>
                <c:pt idx="1">
                  <c:v>Mild</c:v>
                </c:pt>
                <c:pt idx="2">
                  <c:v>Moderate</c:v>
                </c:pt>
                <c:pt idx="3">
                  <c:v>Severe</c:v>
                </c:pt>
              </c:strCache>
            </c:strRef>
          </c:cat>
          <c:val>
            <c:numRef>
              <c:f>Sheet1!$B$2:$B$5</c:f>
              <c:numCache>
                <c:formatCode>General</c:formatCode>
                <c:ptCount val="4"/>
                <c:pt idx="0">
                  <c:v>88.75</c:v>
                </c:pt>
                <c:pt idx="1">
                  <c:v>7.5</c:v>
                </c:pt>
                <c:pt idx="2">
                  <c:v>2.5</c:v>
                </c:pt>
                <c:pt idx="3">
                  <c:v>1.25</c:v>
                </c:pt>
              </c:numCache>
            </c:numRef>
          </c:val>
        </c:ser>
        <c:dLbls>
          <c:showLegendKey val="0"/>
          <c:showVal val="0"/>
          <c:showCatName val="0"/>
          <c:showSerName val="0"/>
          <c:showPercent val="0"/>
          <c:showBubbleSize val="0"/>
        </c:dLbls>
        <c:gapWidth val="150"/>
        <c:axId val="33262208"/>
        <c:axId val="5439872"/>
      </c:barChart>
      <c:catAx>
        <c:axId val="33262208"/>
        <c:scaling>
          <c:orientation val="minMax"/>
        </c:scaling>
        <c:delete val="0"/>
        <c:axPos val="b"/>
        <c:majorTickMark val="out"/>
        <c:minorTickMark val="none"/>
        <c:tickLblPos val="nextTo"/>
        <c:txPr>
          <a:bodyPr/>
          <a:lstStyle/>
          <a:p>
            <a:pPr>
              <a:defRPr sz="2400" b="1"/>
            </a:pPr>
            <a:endParaRPr lang="th-TH"/>
          </a:p>
        </c:txPr>
        <c:crossAx val="5439872"/>
        <c:crosses val="autoZero"/>
        <c:auto val="1"/>
        <c:lblAlgn val="ctr"/>
        <c:lblOffset val="100"/>
        <c:noMultiLvlLbl val="0"/>
      </c:catAx>
      <c:valAx>
        <c:axId val="5439872"/>
        <c:scaling>
          <c:orientation val="minMax"/>
        </c:scaling>
        <c:delete val="0"/>
        <c:axPos val="l"/>
        <c:majorGridlines/>
        <c:numFmt formatCode="General" sourceLinked="1"/>
        <c:majorTickMark val="out"/>
        <c:minorTickMark val="none"/>
        <c:tickLblPos val="nextTo"/>
        <c:crossAx val="33262208"/>
        <c:crosses val="autoZero"/>
        <c:crossBetween val="between"/>
      </c:valAx>
    </c:plotArea>
    <c:plotVisOnly val="1"/>
    <c:dispBlanksAs val="gap"/>
    <c:showDLblsOverMax val="0"/>
  </c:chart>
  <c:txPr>
    <a:bodyPr/>
    <a:lstStyle/>
    <a:p>
      <a:pPr>
        <a:defRPr sz="1800"/>
      </a:pPr>
      <a:endParaRPr lang="th-TH"/>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th-TH"/>
  <c:roundedCorners val="0"/>
  <mc:AlternateContent xmlns:mc="http://schemas.openxmlformats.org/markup-compatibility/2006">
    <mc:Choice xmlns:c14="http://schemas.microsoft.com/office/drawing/2007/8/2/chart" Requires="c14">
      <c14:style val="142"/>
    </mc:Choice>
    <mc:Fallback>
      <c:style val="4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No depression</c:v>
                </c:pt>
              </c:strCache>
            </c:strRef>
          </c:tx>
          <c:invertIfNegative val="0"/>
          <c:dLbls>
            <c:txPr>
              <a:bodyPr/>
              <a:lstStyle/>
              <a:p>
                <a:pPr>
                  <a:defRPr b="1"/>
                </a:pPr>
                <a:endParaRPr lang="th-TH"/>
              </a:p>
            </c:txPr>
            <c:showLegendKey val="0"/>
            <c:showVal val="1"/>
            <c:showCatName val="0"/>
            <c:showSerName val="0"/>
            <c:showPercent val="0"/>
            <c:showBubbleSize val="0"/>
            <c:showLeaderLines val="0"/>
          </c:dLbls>
          <c:cat>
            <c:strRef>
              <c:f>Sheet1!$A$2:$A$4</c:f>
              <c:strCache>
                <c:ptCount val="3"/>
                <c:pt idx="0">
                  <c:v>Low</c:v>
                </c:pt>
                <c:pt idx="1">
                  <c:v>Moderate</c:v>
                </c:pt>
                <c:pt idx="2">
                  <c:v>High</c:v>
                </c:pt>
              </c:strCache>
            </c:strRef>
          </c:cat>
          <c:val>
            <c:numRef>
              <c:f>Sheet1!$B$2:$B$4</c:f>
              <c:numCache>
                <c:formatCode>General</c:formatCode>
                <c:ptCount val="3"/>
                <c:pt idx="0">
                  <c:v>100</c:v>
                </c:pt>
                <c:pt idx="1">
                  <c:v>100</c:v>
                </c:pt>
                <c:pt idx="2">
                  <c:v>85.71</c:v>
                </c:pt>
              </c:numCache>
            </c:numRef>
          </c:val>
        </c:ser>
        <c:ser>
          <c:idx val="1"/>
          <c:order val="1"/>
          <c:tx>
            <c:strRef>
              <c:f>Sheet1!$C$1</c:f>
              <c:strCache>
                <c:ptCount val="1"/>
                <c:pt idx="0">
                  <c:v>Depression</c:v>
                </c:pt>
              </c:strCache>
            </c:strRef>
          </c:tx>
          <c:invertIfNegative val="0"/>
          <c:dLbls>
            <c:txPr>
              <a:bodyPr/>
              <a:lstStyle/>
              <a:p>
                <a:pPr>
                  <a:defRPr b="1"/>
                </a:pPr>
                <a:endParaRPr lang="th-TH"/>
              </a:p>
            </c:txPr>
            <c:showLegendKey val="0"/>
            <c:showVal val="1"/>
            <c:showCatName val="0"/>
            <c:showSerName val="0"/>
            <c:showPercent val="0"/>
            <c:showBubbleSize val="0"/>
            <c:showLeaderLines val="0"/>
          </c:dLbls>
          <c:cat>
            <c:strRef>
              <c:f>Sheet1!$A$2:$A$4</c:f>
              <c:strCache>
                <c:ptCount val="3"/>
                <c:pt idx="0">
                  <c:v>Low</c:v>
                </c:pt>
                <c:pt idx="1">
                  <c:v>Moderate</c:v>
                </c:pt>
                <c:pt idx="2">
                  <c:v>High</c:v>
                </c:pt>
              </c:strCache>
            </c:strRef>
          </c:cat>
          <c:val>
            <c:numRef>
              <c:f>Sheet1!$C$2:$C$4</c:f>
              <c:numCache>
                <c:formatCode>General</c:formatCode>
                <c:ptCount val="3"/>
                <c:pt idx="0">
                  <c:v>0</c:v>
                </c:pt>
                <c:pt idx="1">
                  <c:v>0</c:v>
                </c:pt>
                <c:pt idx="2">
                  <c:v>14.29</c:v>
                </c:pt>
              </c:numCache>
            </c:numRef>
          </c:val>
        </c:ser>
        <c:dLbls>
          <c:showLegendKey val="0"/>
          <c:showVal val="0"/>
          <c:showCatName val="0"/>
          <c:showSerName val="0"/>
          <c:showPercent val="0"/>
          <c:showBubbleSize val="0"/>
        </c:dLbls>
        <c:gapWidth val="150"/>
        <c:shape val="box"/>
        <c:axId val="85888000"/>
        <c:axId val="85893888"/>
        <c:axId val="0"/>
      </c:bar3DChart>
      <c:catAx>
        <c:axId val="85888000"/>
        <c:scaling>
          <c:orientation val="minMax"/>
        </c:scaling>
        <c:delete val="0"/>
        <c:axPos val="b"/>
        <c:majorTickMark val="out"/>
        <c:minorTickMark val="none"/>
        <c:tickLblPos val="nextTo"/>
        <c:txPr>
          <a:bodyPr/>
          <a:lstStyle/>
          <a:p>
            <a:pPr>
              <a:defRPr sz="2400" b="1"/>
            </a:pPr>
            <a:endParaRPr lang="th-TH"/>
          </a:p>
        </c:txPr>
        <c:crossAx val="85893888"/>
        <c:crosses val="autoZero"/>
        <c:auto val="1"/>
        <c:lblAlgn val="ctr"/>
        <c:lblOffset val="100"/>
        <c:noMultiLvlLbl val="0"/>
      </c:catAx>
      <c:valAx>
        <c:axId val="85893888"/>
        <c:scaling>
          <c:orientation val="minMax"/>
        </c:scaling>
        <c:delete val="0"/>
        <c:axPos val="l"/>
        <c:majorGridlines/>
        <c:numFmt formatCode="General" sourceLinked="1"/>
        <c:majorTickMark val="out"/>
        <c:minorTickMark val="none"/>
        <c:tickLblPos val="nextTo"/>
        <c:crossAx val="85888000"/>
        <c:crosses val="autoZero"/>
        <c:crossBetween val="between"/>
      </c:valAx>
    </c:plotArea>
    <c:legend>
      <c:legendPos val="r"/>
      <c:layout/>
      <c:overlay val="0"/>
      <c:txPr>
        <a:bodyPr/>
        <a:lstStyle/>
        <a:p>
          <a:pPr>
            <a:defRPr sz="2400" b="1"/>
          </a:pPr>
          <a:endParaRPr lang="th-TH"/>
        </a:p>
      </c:txPr>
    </c:legend>
    <c:plotVisOnly val="1"/>
    <c:dispBlanksAs val="gap"/>
    <c:showDLblsOverMax val="0"/>
  </c:chart>
  <c:txPr>
    <a:bodyPr/>
    <a:lstStyle/>
    <a:p>
      <a:pPr>
        <a:defRPr sz="1800"/>
      </a:pPr>
      <a:endParaRPr lang="th-TH"/>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th-TH"/>
  <c:roundedCorners val="0"/>
  <mc:AlternateContent xmlns:mc="http://schemas.openxmlformats.org/markup-compatibility/2006">
    <mc:Choice xmlns:c14="http://schemas.microsoft.com/office/drawing/2007/8/2/chart" Requires="c14">
      <c14:style val="142"/>
    </mc:Choice>
    <mc:Fallback>
      <c:style val="4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No Depression</c:v>
                </c:pt>
              </c:strCache>
            </c:strRef>
          </c:tx>
          <c:invertIfNegative val="0"/>
          <c:dLbls>
            <c:txPr>
              <a:bodyPr/>
              <a:lstStyle/>
              <a:p>
                <a:pPr>
                  <a:defRPr b="1"/>
                </a:pPr>
                <a:endParaRPr lang="th-TH"/>
              </a:p>
            </c:txPr>
            <c:showLegendKey val="0"/>
            <c:showVal val="1"/>
            <c:showCatName val="0"/>
            <c:showSerName val="0"/>
            <c:showPercent val="0"/>
            <c:showBubbleSize val="0"/>
            <c:showLeaderLines val="0"/>
          </c:dLbls>
          <c:cat>
            <c:strRef>
              <c:f>Sheet1!$A$2:$A$4</c:f>
              <c:strCache>
                <c:ptCount val="3"/>
                <c:pt idx="0">
                  <c:v>Low</c:v>
                </c:pt>
                <c:pt idx="1">
                  <c:v>Moderate</c:v>
                </c:pt>
                <c:pt idx="2">
                  <c:v>High</c:v>
                </c:pt>
              </c:strCache>
            </c:strRef>
          </c:cat>
          <c:val>
            <c:numRef>
              <c:f>Sheet1!$B$2:$B$4</c:f>
              <c:numCache>
                <c:formatCode>General</c:formatCode>
                <c:ptCount val="3"/>
                <c:pt idx="0">
                  <c:v>0</c:v>
                </c:pt>
                <c:pt idx="1">
                  <c:v>66.67</c:v>
                </c:pt>
                <c:pt idx="2">
                  <c:v>90.54</c:v>
                </c:pt>
              </c:numCache>
            </c:numRef>
          </c:val>
        </c:ser>
        <c:ser>
          <c:idx val="1"/>
          <c:order val="1"/>
          <c:tx>
            <c:strRef>
              <c:f>Sheet1!$C$1</c:f>
              <c:strCache>
                <c:ptCount val="1"/>
                <c:pt idx="0">
                  <c:v>Depression</c:v>
                </c:pt>
              </c:strCache>
            </c:strRef>
          </c:tx>
          <c:invertIfNegative val="0"/>
          <c:dLbls>
            <c:txPr>
              <a:bodyPr/>
              <a:lstStyle/>
              <a:p>
                <a:pPr>
                  <a:defRPr b="1"/>
                </a:pPr>
                <a:endParaRPr lang="th-TH"/>
              </a:p>
            </c:txPr>
            <c:showLegendKey val="0"/>
            <c:showVal val="1"/>
            <c:showCatName val="0"/>
            <c:showSerName val="0"/>
            <c:showPercent val="0"/>
            <c:showBubbleSize val="0"/>
            <c:showLeaderLines val="0"/>
          </c:dLbls>
          <c:cat>
            <c:strRef>
              <c:f>Sheet1!$A$2:$A$4</c:f>
              <c:strCache>
                <c:ptCount val="3"/>
                <c:pt idx="0">
                  <c:v>Low</c:v>
                </c:pt>
                <c:pt idx="1">
                  <c:v>Moderate</c:v>
                </c:pt>
                <c:pt idx="2">
                  <c:v>High</c:v>
                </c:pt>
              </c:strCache>
            </c:strRef>
          </c:cat>
          <c:val>
            <c:numRef>
              <c:f>Sheet1!$C$2:$C$4</c:f>
              <c:numCache>
                <c:formatCode>General</c:formatCode>
                <c:ptCount val="3"/>
                <c:pt idx="0">
                  <c:v>0</c:v>
                </c:pt>
                <c:pt idx="1">
                  <c:v>33.33</c:v>
                </c:pt>
                <c:pt idx="2">
                  <c:v>9.4600000000000009</c:v>
                </c:pt>
              </c:numCache>
            </c:numRef>
          </c:val>
        </c:ser>
        <c:dLbls>
          <c:showLegendKey val="0"/>
          <c:showVal val="0"/>
          <c:showCatName val="0"/>
          <c:showSerName val="0"/>
          <c:showPercent val="0"/>
          <c:showBubbleSize val="0"/>
        </c:dLbls>
        <c:gapWidth val="150"/>
        <c:shape val="box"/>
        <c:axId val="85975808"/>
        <c:axId val="85977344"/>
        <c:axId val="0"/>
      </c:bar3DChart>
      <c:catAx>
        <c:axId val="85975808"/>
        <c:scaling>
          <c:orientation val="minMax"/>
        </c:scaling>
        <c:delete val="0"/>
        <c:axPos val="b"/>
        <c:majorTickMark val="out"/>
        <c:minorTickMark val="none"/>
        <c:tickLblPos val="nextTo"/>
        <c:txPr>
          <a:bodyPr/>
          <a:lstStyle/>
          <a:p>
            <a:pPr>
              <a:defRPr sz="2400" b="1"/>
            </a:pPr>
            <a:endParaRPr lang="th-TH"/>
          </a:p>
        </c:txPr>
        <c:crossAx val="85977344"/>
        <c:crosses val="autoZero"/>
        <c:auto val="1"/>
        <c:lblAlgn val="ctr"/>
        <c:lblOffset val="100"/>
        <c:noMultiLvlLbl val="0"/>
      </c:catAx>
      <c:valAx>
        <c:axId val="85977344"/>
        <c:scaling>
          <c:orientation val="minMax"/>
        </c:scaling>
        <c:delete val="0"/>
        <c:axPos val="l"/>
        <c:majorGridlines/>
        <c:numFmt formatCode="General" sourceLinked="1"/>
        <c:majorTickMark val="out"/>
        <c:minorTickMark val="none"/>
        <c:tickLblPos val="nextTo"/>
        <c:crossAx val="85975808"/>
        <c:crosses val="autoZero"/>
        <c:crossBetween val="between"/>
      </c:valAx>
    </c:plotArea>
    <c:legend>
      <c:legendPos val="r"/>
      <c:layout/>
      <c:overlay val="0"/>
      <c:txPr>
        <a:bodyPr/>
        <a:lstStyle/>
        <a:p>
          <a:pPr>
            <a:defRPr sz="2400" b="1"/>
          </a:pPr>
          <a:endParaRPr lang="th-TH"/>
        </a:p>
      </c:txPr>
    </c:legend>
    <c:plotVisOnly val="1"/>
    <c:dispBlanksAs val="gap"/>
    <c:showDLblsOverMax val="0"/>
  </c:chart>
  <c:txPr>
    <a:bodyPr/>
    <a:lstStyle/>
    <a:p>
      <a:pPr>
        <a:defRPr sz="1800"/>
      </a:pPr>
      <a:endParaRPr lang="th-TH"/>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th-TH"/>
  <c:roundedCorners val="0"/>
  <mc:AlternateContent xmlns:mc="http://schemas.openxmlformats.org/markup-compatibility/2006">
    <mc:Choice xmlns:c14="http://schemas.microsoft.com/office/drawing/2007/8/2/chart" Requires="c14">
      <c14:style val="142"/>
    </mc:Choice>
    <mc:Fallback>
      <c:style val="4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No depression</c:v>
                </c:pt>
              </c:strCache>
            </c:strRef>
          </c:tx>
          <c:invertIfNegative val="0"/>
          <c:dLbls>
            <c:txPr>
              <a:bodyPr/>
              <a:lstStyle/>
              <a:p>
                <a:pPr>
                  <a:defRPr b="1"/>
                </a:pPr>
                <a:endParaRPr lang="th-TH"/>
              </a:p>
            </c:txPr>
            <c:showLegendKey val="0"/>
            <c:showVal val="1"/>
            <c:showCatName val="0"/>
            <c:showSerName val="0"/>
            <c:showPercent val="0"/>
            <c:showBubbleSize val="0"/>
            <c:showLeaderLines val="0"/>
          </c:dLbls>
          <c:cat>
            <c:strRef>
              <c:f>Sheet1!$A$2:$A$4</c:f>
              <c:strCache>
                <c:ptCount val="3"/>
                <c:pt idx="0">
                  <c:v>Low</c:v>
                </c:pt>
                <c:pt idx="1">
                  <c:v>Moderate</c:v>
                </c:pt>
                <c:pt idx="2">
                  <c:v>High</c:v>
                </c:pt>
              </c:strCache>
            </c:strRef>
          </c:cat>
          <c:val>
            <c:numRef>
              <c:f>Sheet1!$B$2:$B$4</c:f>
              <c:numCache>
                <c:formatCode>General</c:formatCode>
                <c:ptCount val="3"/>
                <c:pt idx="0">
                  <c:v>0</c:v>
                </c:pt>
                <c:pt idx="1">
                  <c:v>85.71</c:v>
                </c:pt>
                <c:pt idx="2">
                  <c:v>89.04</c:v>
                </c:pt>
              </c:numCache>
            </c:numRef>
          </c:val>
        </c:ser>
        <c:ser>
          <c:idx val="1"/>
          <c:order val="1"/>
          <c:tx>
            <c:strRef>
              <c:f>Sheet1!$C$1</c:f>
              <c:strCache>
                <c:ptCount val="1"/>
                <c:pt idx="0">
                  <c:v>Depression</c:v>
                </c:pt>
              </c:strCache>
            </c:strRef>
          </c:tx>
          <c:invertIfNegative val="0"/>
          <c:dLbls>
            <c:txPr>
              <a:bodyPr/>
              <a:lstStyle/>
              <a:p>
                <a:pPr>
                  <a:defRPr b="1"/>
                </a:pPr>
                <a:endParaRPr lang="th-TH"/>
              </a:p>
            </c:txPr>
            <c:showLegendKey val="0"/>
            <c:showVal val="1"/>
            <c:showCatName val="0"/>
            <c:showSerName val="0"/>
            <c:showPercent val="0"/>
            <c:showBubbleSize val="0"/>
            <c:showLeaderLines val="0"/>
          </c:dLbls>
          <c:cat>
            <c:strRef>
              <c:f>Sheet1!$A$2:$A$4</c:f>
              <c:strCache>
                <c:ptCount val="3"/>
                <c:pt idx="0">
                  <c:v>Low</c:v>
                </c:pt>
                <c:pt idx="1">
                  <c:v>Moderate</c:v>
                </c:pt>
                <c:pt idx="2">
                  <c:v>High</c:v>
                </c:pt>
              </c:strCache>
            </c:strRef>
          </c:cat>
          <c:val>
            <c:numRef>
              <c:f>Sheet1!$C$2:$C$4</c:f>
              <c:numCache>
                <c:formatCode>General</c:formatCode>
                <c:ptCount val="3"/>
                <c:pt idx="0">
                  <c:v>0</c:v>
                </c:pt>
                <c:pt idx="1">
                  <c:v>14.29</c:v>
                </c:pt>
                <c:pt idx="2">
                  <c:v>10.96</c:v>
                </c:pt>
              </c:numCache>
            </c:numRef>
          </c:val>
        </c:ser>
        <c:dLbls>
          <c:showLegendKey val="0"/>
          <c:showVal val="0"/>
          <c:showCatName val="0"/>
          <c:showSerName val="0"/>
          <c:showPercent val="0"/>
          <c:showBubbleSize val="0"/>
        </c:dLbls>
        <c:gapWidth val="150"/>
        <c:shape val="box"/>
        <c:axId val="86006016"/>
        <c:axId val="86020096"/>
        <c:axId val="0"/>
      </c:bar3DChart>
      <c:catAx>
        <c:axId val="86006016"/>
        <c:scaling>
          <c:orientation val="minMax"/>
        </c:scaling>
        <c:delete val="0"/>
        <c:axPos val="b"/>
        <c:majorTickMark val="out"/>
        <c:minorTickMark val="none"/>
        <c:tickLblPos val="nextTo"/>
        <c:txPr>
          <a:bodyPr/>
          <a:lstStyle/>
          <a:p>
            <a:pPr>
              <a:defRPr sz="2400" b="1"/>
            </a:pPr>
            <a:endParaRPr lang="th-TH"/>
          </a:p>
        </c:txPr>
        <c:crossAx val="86020096"/>
        <c:crosses val="autoZero"/>
        <c:auto val="1"/>
        <c:lblAlgn val="ctr"/>
        <c:lblOffset val="100"/>
        <c:noMultiLvlLbl val="0"/>
      </c:catAx>
      <c:valAx>
        <c:axId val="86020096"/>
        <c:scaling>
          <c:orientation val="minMax"/>
        </c:scaling>
        <c:delete val="0"/>
        <c:axPos val="l"/>
        <c:majorGridlines/>
        <c:numFmt formatCode="General" sourceLinked="1"/>
        <c:majorTickMark val="out"/>
        <c:minorTickMark val="none"/>
        <c:tickLblPos val="nextTo"/>
        <c:crossAx val="86006016"/>
        <c:crosses val="autoZero"/>
        <c:crossBetween val="between"/>
      </c:valAx>
    </c:plotArea>
    <c:legend>
      <c:legendPos val="r"/>
      <c:layout/>
      <c:overlay val="0"/>
      <c:txPr>
        <a:bodyPr/>
        <a:lstStyle/>
        <a:p>
          <a:pPr>
            <a:defRPr sz="2400" b="1"/>
          </a:pPr>
          <a:endParaRPr lang="th-TH"/>
        </a:p>
      </c:txPr>
    </c:legend>
    <c:plotVisOnly val="1"/>
    <c:dispBlanksAs val="gap"/>
    <c:showDLblsOverMax val="0"/>
  </c:chart>
  <c:txPr>
    <a:bodyPr/>
    <a:lstStyle/>
    <a:p>
      <a:pPr>
        <a:defRPr sz="1800"/>
      </a:pPr>
      <a:endParaRPr lang="th-TH"/>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th-TH"/>
  <c:roundedCorners val="0"/>
  <mc:AlternateContent xmlns:mc="http://schemas.openxmlformats.org/markup-compatibility/2006">
    <mc:Choice xmlns:c14="http://schemas.microsoft.com/office/drawing/2007/8/2/chart" Requires="c14">
      <c14:style val="142"/>
    </mc:Choice>
    <mc:Fallback>
      <c:style val="4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No depression</c:v>
                </c:pt>
              </c:strCache>
            </c:strRef>
          </c:tx>
          <c:invertIfNegative val="0"/>
          <c:dLbls>
            <c:txPr>
              <a:bodyPr/>
              <a:lstStyle/>
              <a:p>
                <a:pPr>
                  <a:defRPr sz="1800" b="1"/>
                </a:pPr>
                <a:endParaRPr lang="th-TH"/>
              </a:p>
            </c:txPr>
            <c:showLegendKey val="0"/>
            <c:showVal val="1"/>
            <c:showCatName val="0"/>
            <c:showSerName val="0"/>
            <c:showPercent val="0"/>
            <c:showBubbleSize val="0"/>
            <c:showLeaderLines val="0"/>
          </c:dLbls>
          <c:cat>
            <c:strRef>
              <c:f>Sheet1!$A$2:$A$3</c:f>
              <c:strCache>
                <c:ptCount val="2"/>
                <c:pt idx="0">
                  <c:v>Male</c:v>
                </c:pt>
                <c:pt idx="1">
                  <c:v>Female</c:v>
                </c:pt>
              </c:strCache>
            </c:strRef>
          </c:cat>
          <c:val>
            <c:numRef>
              <c:f>Sheet1!$B$2:$B$3</c:f>
              <c:numCache>
                <c:formatCode>General</c:formatCode>
                <c:ptCount val="2"/>
                <c:pt idx="0">
                  <c:v>100</c:v>
                </c:pt>
                <c:pt idx="1">
                  <c:v>83.93</c:v>
                </c:pt>
              </c:numCache>
            </c:numRef>
          </c:val>
        </c:ser>
        <c:ser>
          <c:idx val="1"/>
          <c:order val="1"/>
          <c:tx>
            <c:strRef>
              <c:f>Sheet1!$C$1</c:f>
              <c:strCache>
                <c:ptCount val="1"/>
                <c:pt idx="0">
                  <c:v>Depression</c:v>
                </c:pt>
              </c:strCache>
            </c:strRef>
          </c:tx>
          <c:invertIfNegative val="0"/>
          <c:dLbls>
            <c:txPr>
              <a:bodyPr/>
              <a:lstStyle/>
              <a:p>
                <a:pPr>
                  <a:defRPr sz="1800" b="1"/>
                </a:pPr>
                <a:endParaRPr lang="th-TH"/>
              </a:p>
            </c:txPr>
            <c:showLegendKey val="0"/>
            <c:showVal val="1"/>
            <c:showCatName val="0"/>
            <c:showSerName val="0"/>
            <c:showPercent val="0"/>
            <c:showBubbleSize val="0"/>
            <c:showLeaderLines val="0"/>
          </c:dLbls>
          <c:cat>
            <c:strRef>
              <c:f>Sheet1!$A$2:$A$3</c:f>
              <c:strCache>
                <c:ptCount val="2"/>
                <c:pt idx="0">
                  <c:v>Male</c:v>
                </c:pt>
                <c:pt idx="1">
                  <c:v>Female</c:v>
                </c:pt>
              </c:strCache>
            </c:strRef>
          </c:cat>
          <c:val>
            <c:numRef>
              <c:f>Sheet1!$C$2:$C$3</c:f>
              <c:numCache>
                <c:formatCode>General</c:formatCode>
                <c:ptCount val="2"/>
                <c:pt idx="0">
                  <c:v>0</c:v>
                </c:pt>
                <c:pt idx="1">
                  <c:v>16.07</c:v>
                </c:pt>
              </c:numCache>
            </c:numRef>
          </c:val>
        </c:ser>
        <c:dLbls>
          <c:showLegendKey val="0"/>
          <c:showVal val="0"/>
          <c:showCatName val="0"/>
          <c:showSerName val="0"/>
          <c:showPercent val="0"/>
          <c:showBubbleSize val="0"/>
        </c:dLbls>
        <c:gapWidth val="150"/>
        <c:shape val="box"/>
        <c:axId val="86057728"/>
        <c:axId val="86059264"/>
        <c:axId val="0"/>
      </c:bar3DChart>
      <c:catAx>
        <c:axId val="86057728"/>
        <c:scaling>
          <c:orientation val="minMax"/>
        </c:scaling>
        <c:delete val="0"/>
        <c:axPos val="b"/>
        <c:majorTickMark val="out"/>
        <c:minorTickMark val="none"/>
        <c:tickLblPos val="nextTo"/>
        <c:txPr>
          <a:bodyPr/>
          <a:lstStyle/>
          <a:p>
            <a:pPr>
              <a:defRPr sz="2400" b="1"/>
            </a:pPr>
            <a:endParaRPr lang="th-TH"/>
          </a:p>
        </c:txPr>
        <c:crossAx val="86059264"/>
        <c:crosses val="autoZero"/>
        <c:auto val="1"/>
        <c:lblAlgn val="ctr"/>
        <c:lblOffset val="100"/>
        <c:noMultiLvlLbl val="0"/>
      </c:catAx>
      <c:valAx>
        <c:axId val="86059264"/>
        <c:scaling>
          <c:orientation val="minMax"/>
        </c:scaling>
        <c:delete val="0"/>
        <c:axPos val="l"/>
        <c:majorGridlines/>
        <c:numFmt formatCode="General" sourceLinked="1"/>
        <c:majorTickMark val="out"/>
        <c:minorTickMark val="none"/>
        <c:tickLblPos val="nextTo"/>
        <c:crossAx val="86057728"/>
        <c:crosses val="autoZero"/>
        <c:crossBetween val="between"/>
      </c:valAx>
    </c:plotArea>
    <c:legend>
      <c:legendPos val="r"/>
      <c:layout/>
      <c:overlay val="0"/>
      <c:txPr>
        <a:bodyPr/>
        <a:lstStyle/>
        <a:p>
          <a:pPr>
            <a:defRPr sz="2400" b="1"/>
          </a:pPr>
          <a:endParaRPr lang="th-TH"/>
        </a:p>
      </c:txPr>
    </c:legend>
    <c:plotVisOnly val="1"/>
    <c:dispBlanksAs val="gap"/>
    <c:showDLblsOverMax val="0"/>
  </c:chart>
  <c:txPr>
    <a:bodyPr/>
    <a:lstStyle/>
    <a:p>
      <a:pPr>
        <a:defRPr sz="1800"/>
      </a:pPr>
      <a:endParaRPr lang="th-TH"/>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th-TH"/>
  <c:roundedCorners val="0"/>
  <mc:AlternateContent xmlns:mc="http://schemas.openxmlformats.org/markup-compatibility/2006">
    <mc:Choice xmlns:c14="http://schemas.microsoft.com/office/drawing/2007/8/2/chart" Requires="c14">
      <c14:style val="142"/>
    </mc:Choice>
    <mc:Fallback>
      <c:style val="4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No depression</c:v>
                </c:pt>
              </c:strCache>
            </c:strRef>
          </c:tx>
          <c:invertIfNegative val="0"/>
          <c:dLbls>
            <c:txPr>
              <a:bodyPr/>
              <a:lstStyle/>
              <a:p>
                <a:pPr>
                  <a:defRPr sz="1800" b="1"/>
                </a:pPr>
                <a:endParaRPr lang="th-TH"/>
              </a:p>
            </c:txPr>
            <c:showLegendKey val="0"/>
            <c:showVal val="1"/>
            <c:showCatName val="0"/>
            <c:showSerName val="0"/>
            <c:showPercent val="0"/>
            <c:showBubbleSize val="0"/>
            <c:showLeaderLines val="0"/>
          </c:dLbls>
          <c:cat>
            <c:strRef>
              <c:f>Sheet1!$A$2:$A$3</c:f>
              <c:strCache>
                <c:ptCount val="2"/>
                <c:pt idx="0">
                  <c:v>60-69 years</c:v>
                </c:pt>
                <c:pt idx="1">
                  <c:v>70 years and upper</c:v>
                </c:pt>
              </c:strCache>
            </c:strRef>
          </c:cat>
          <c:val>
            <c:numRef>
              <c:f>Sheet1!$B$2:$B$3</c:f>
              <c:numCache>
                <c:formatCode>General</c:formatCode>
                <c:ptCount val="2"/>
                <c:pt idx="0">
                  <c:v>85.1</c:v>
                </c:pt>
                <c:pt idx="1">
                  <c:v>93.93</c:v>
                </c:pt>
              </c:numCache>
            </c:numRef>
          </c:val>
        </c:ser>
        <c:ser>
          <c:idx val="1"/>
          <c:order val="1"/>
          <c:tx>
            <c:strRef>
              <c:f>Sheet1!$C$1</c:f>
              <c:strCache>
                <c:ptCount val="1"/>
                <c:pt idx="0">
                  <c:v>Depression</c:v>
                </c:pt>
              </c:strCache>
            </c:strRef>
          </c:tx>
          <c:invertIfNegative val="0"/>
          <c:dLbls>
            <c:txPr>
              <a:bodyPr/>
              <a:lstStyle/>
              <a:p>
                <a:pPr>
                  <a:defRPr sz="1800" b="1"/>
                </a:pPr>
                <a:endParaRPr lang="th-TH"/>
              </a:p>
            </c:txPr>
            <c:showLegendKey val="0"/>
            <c:showVal val="1"/>
            <c:showCatName val="0"/>
            <c:showSerName val="0"/>
            <c:showPercent val="0"/>
            <c:showBubbleSize val="0"/>
            <c:showLeaderLines val="0"/>
          </c:dLbls>
          <c:cat>
            <c:strRef>
              <c:f>Sheet1!$A$2:$A$3</c:f>
              <c:strCache>
                <c:ptCount val="2"/>
                <c:pt idx="0">
                  <c:v>60-69 years</c:v>
                </c:pt>
                <c:pt idx="1">
                  <c:v>70 years and upper</c:v>
                </c:pt>
              </c:strCache>
            </c:strRef>
          </c:cat>
          <c:val>
            <c:numRef>
              <c:f>Sheet1!$C$2:$C$3</c:f>
              <c:numCache>
                <c:formatCode>General</c:formatCode>
                <c:ptCount val="2"/>
                <c:pt idx="0">
                  <c:v>14.9</c:v>
                </c:pt>
                <c:pt idx="1">
                  <c:v>6.07</c:v>
                </c:pt>
              </c:numCache>
            </c:numRef>
          </c:val>
        </c:ser>
        <c:dLbls>
          <c:showLegendKey val="0"/>
          <c:showVal val="0"/>
          <c:showCatName val="0"/>
          <c:showSerName val="0"/>
          <c:showPercent val="0"/>
          <c:showBubbleSize val="0"/>
        </c:dLbls>
        <c:gapWidth val="150"/>
        <c:shape val="box"/>
        <c:axId val="86149376"/>
        <c:axId val="86155264"/>
        <c:axId val="0"/>
      </c:bar3DChart>
      <c:catAx>
        <c:axId val="86149376"/>
        <c:scaling>
          <c:orientation val="minMax"/>
        </c:scaling>
        <c:delete val="0"/>
        <c:axPos val="b"/>
        <c:majorTickMark val="out"/>
        <c:minorTickMark val="none"/>
        <c:tickLblPos val="nextTo"/>
        <c:txPr>
          <a:bodyPr/>
          <a:lstStyle/>
          <a:p>
            <a:pPr>
              <a:defRPr sz="2400" b="1"/>
            </a:pPr>
            <a:endParaRPr lang="th-TH"/>
          </a:p>
        </c:txPr>
        <c:crossAx val="86155264"/>
        <c:crosses val="autoZero"/>
        <c:auto val="1"/>
        <c:lblAlgn val="ctr"/>
        <c:lblOffset val="100"/>
        <c:noMultiLvlLbl val="0"/>
      </c:catAx>
      <c:valAx>
        <c:axId val="86155264"/>
        <c:scaling>
          <c:orientation val="minMax"/>
        </c:scaling>
        <c:delete val="0"/>
        <c:axPos val="l"/>
        <c:majorGridlines/>
        <c:numFmt formatCode="General" sourceLinked="1"/>
        <c:majorTickMark val="out"/>
        <c:minorTickMark val="none"/>
        <c:tickLblPos val="nextTo"/>
        <c:crossAx val="86149376"/>
        <c:crosses val="autoZero"/>
        <c:crossBetween val="between"/>
      </c:valAx>
    </c:plotArea>
    <c:legend>
      <c:legendPos val="r"/>
      <c:layout/>
      <c:overlay val="0"/>
      <c:txPr>
        <a:bodyPr/>
        <a:lstStyle/>
        <a:p>
          <a:pPr>
            <a:defRPr sz="2400" b="1"/>
          </a:pPr>
          <a:endParaRPr lang="th-TH"/>
        </a:p>
      </c:txPr>
    </c:legend>
    <c:plotVisOnly val="1"/>
    <c:dispBlanksAs val="gap"/>
    <c:showDLblsOverMax val="0"/>
  </c:chart>
  <c:txPr>
    <a:bodyPr/>
    <a:lstStyle/>
    <a:p>
      <a:pPr>
        <a:defRPr sz="1800"/>
      </a:pPr>
      <a:endParaRPr lang="th-TH"/>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th-TH"/>
  <c:roundedCorners val="0"/>
  <mc:AlternateContent xmlns:mc="http://schemas.openxmlformats.org/markup-compatibility/2006">
    <mc:Choice xmlns:c14="http://schemas.microsoft.com/office/drawing/2007/8/2/chart" Requires="c14">
      <c14:style val="142"/>
    </mc:Choice>
    <mc:Fallback>
      <c:style val="4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No depression</c:v>
                </c:pt>
              </c:strCache>
            </c:strRef>
          </c:tx>
          <c:invertIfNegative val="0"/>
          <c:dLbls>
            <c:txPr>
              <a:bodyPr/>
              <a:lstStyle/>
              <a:p>
                <a:pPr>
                  <a:defRPr b="1"/>
                </a:pPr>
                <a:endParaRPr lang="th-TH"/>
              </a:p>
            </c:txPr>
            <c:showLegendKey val="0"/>
            <c:showVal val="1"/>
            <c:showCatName val="0"/>
            <c:showSerName val="0"/>
            <c:showPercent val="0"/>
            <c:showBubbleSize val="0"/>
            <c:showLeaderLines val="0"/>
          </c:dLbls>
          <c:cat>
            <c:strRef>
              <c:f>Sheet1!$A$2:$A$4</c:f>
              <c:strCache>
                <c:ptCount val="3"/>
                <c:pt idx="0">
                  <c:v>Low</c:v>
                </c:pt>
                <c:pt idx="1">
                  <c:v>Moderate</c:v>
                </c:pt>
                <c:pt idx="2">
                  <c:v>High</c:v>
                </c:pt>
              </c:strCache>
            </c:strRef>
          </c:cat>
          <c:val>
            <c:numRef>
              <c:f>Sheet1!$B$2:$B$4</c:f>
              <c:numCache>
                <c:formatCode>General</c:formatCode>
                <c:ptCount val="3"/>
                <c:pt idx="0">
                  <c:v>0</c:v>
                </c:pt>
                <c:pt idx="1">
                  <c:v>85.71</c:v>
                </c:pt>
                <c:pt idx="2">
                  <c:v>89.04</c:v>
                </c:pt>
              </c:numCache>
            </c:numRef>
          </c:val>
        </c:ser>
        <c:ser>
          <c:idx val="1"/>
          <c:order val="1"/>
          <c:tx>
            <c:strRef>
              <c:f>Sheet1!$C$1</c:f>
              <c:strCache>
                <c:ptCount val="1"/>
                <c:pt idx="0">
                  <c:v>Depression</c:v>
                </c:pt>
              </c:strCache>
            </c:strRef>
          </c:tx>
          <c:invertIfNegative val="0"/>
          <c:dLbls>
            <c:txPr>
              <a:bodyPr/>
              <a:lstStyle/>
              <a:p>
                <a:pPr>
                  <a:defRPr b="1"/>
                </a:pPr>
                <a:endParaRPr lang="th-TH"/>
              </a:p>
            </c:txPr>
            <c:showLegendKey val="0"/>
            <c:showVal val="1"/>
            <c:showCatName val="0"/>
            <c:showSerName val="0"/>
            <c:showPercent val="0"/>
            <c:showBubbleSize val="0"/>
            <c:showLeaderLines val="0"/>
          </c:dLbls>
          <c:cat>
            <c:strRef>
              <c:f>Sheet1!$A$2:$A$4</c:f>
              <c:strCache>
                <c:ptCount val="3"/>
                <c:pt idx="0">
                  <c:v>Low</c:v>
                </c:pt>
                <c:pt idx="1">
                  <c:v>Moderate</c:v>
                </c:pt>
                <c:pt idx="2">
                  <c:v>High</c:v>
                </c:pt>
              </c:strCache>
            </c:strRef>
          </c:cat>
          <c:val>
            <c:numRef>
              <c:f>Sheet1!$C$2:$C$4</c:f>
              <c:numCache>
                <c:formatCode>General</c:formatCode>
                <c:ptCount val="3"/>
                <c:pt idx="0">
                  <c:v>0</c:v>
                </c:pt>
                <c:pt idx="1">
                  <c:v>14.29</c:v>
                </c:pt>
                <c:pt idx="2">
                  <c:v>10.96</c:v>
                </c:pt>
              </c:numCache>
            </c:numRef>
          </c:val>
        </c:ser>
        <c:dLbls>
          <c:showLegendKey val="0"/>
          <c:showVal val="0"/>
          <c:showCatName val="0"/>
          <c:showSerName val="0"/>
          <c:showPercent val="0"/>
          <c:showBubbleSize val="0"/>
        </c:dLbls>
        <c:gapWidth val="150"/>
        <c:shape val="box"/>
        <c:axId val="86471040"/>
        <c:axId val="86472576"/>
        <c:axId val="0"/>
      </c:bar3DChart>
      <c:catAx>
        <c:axId val="86471040"/>
        <c:scaling>
          <c:orientation val="minMax"/>
        </c:scaling>
        <c:delete val="0"/>
        <c:axPos val="b"/>
        <c:majorTickMark val="out"/>
        <c:minorTickMark val="none"/>
        <c:tickLblPos val="nextTo"/>
        <c:txPr>
          <a:bodyPr/>
          <a:lstStyle/>
          <a:p>
            <a:pPr>
              <a:defRPr sz="2400" b="1"/>
            </a:pPr>
            <a:endParaRPr lang="th-TH"/>
          </a:p>
        </c:txPr>
        <c:crossAx val="86472576"/>
        <c:crosses val="autoZero"/>
        <c:auto val="1"/>
        <c:lblAlgn val="ctr"/>
        <c:lblOffset val="100"/>
        <c:noMultiLvlLbl val="0"/>
      </c:catAx>
      <c:valAx>
        <c:axId val="86472576"/>
        <c:scaling>
          <c:orientation val="minMax"/>
        </c:scaling>
        <c:delete val="0"/>
        <c:axPos val="l"/>
        <c:majorGridlines/>
        <c:numFmt formatCode="General" sourceLinked="1"/>
        <c:majorTickMark val="out"/>
        <c:minorTickMark val="none"/>
        <c:tickLblPos val="nextTo"/>
        <c:crossAx val="86471040"/>
        <c:crosses val="autoZero"/>
        <c:crossBetween val="between"/>
      </c:valAx>
    </c:plotArea>
    <c:legend>
      <c:legendPos val="r"/>
      <c:layout/>
      <c:overlay val="0"/>
      <c:txPr>
        <a:bodyPr/>
        <a:lstStyle/>
        <a:p>
          <a:pPr>
            <a:defRPr sz="2400" b="1"/>
          </a:pPr>
          <a:endParaRPr lang="th-TH"/>
        </a:p>
      </c:txPr>
    </c:legend>
    <c:plotVisOnly val="1"/>
    <c:dispBlanksAs val="gap"/>
    <c:showDLblsOverMax val="0"/>
  </c:chart>
  <c:txPr>
    <a:bodyPr/>
    <a:lstStyle/>
    <a:p>
      <a:pPr>
        <a:defRPr sz="1800"/>
      </a:pPr>
      <a:endParaRPr lang="th-TH"/>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th-TH"/>
  <c:roundedCorners val="0"/>
  <mc:AlternateContent xmlns:mc="http://schemas.openxmlformats.org/markup-compatibility/2006">
    <mc:Choice xmlns:c14="http://schemas.microsoft.com/office/drawing/2007/8/2/chart" Requires="c14">
      <c14:style val="142"/>
    </mc:Choice>
    <mc:Fallback>
      <c:style val="42"/>
    </mc:Fallback>
  </mc:AlternateContent>
  <c:chart>
    <c:title>
      <c:layout/>
      <c:overlay val="0"/>
      <c:txPr>
        <a:bodyPr/>
        <a:lstStyle/>
        <a:p>
          <a:pPr>
            <a:defRPr sz="2800"/>
          </a:pPr>
          <a:endParaRPr lang="th-TH"/>
        </a:p>
      </c:txPr>
    </c:title>
    <c:autoTitleDeleted val="0"/>
    <c:plotArea>
      <c:layout/>
      <c:pieChart>
        <c:varyColors val="1"/>
        <c:ser>
          <c:idx val="0"/>
          <c:order val="0"/>
          <c:tx>
            <c:strRef>
              <c:f>Sheet1!$B$1</c:f>
              <c:strCache>
                <c:ptCount val="1"/>
                <c:pt idx="0">
                  <c:v>Percent of Depression</c:v>
                </c:pt>
              </c:strCache>
            </c:strRef>
          </c:tx>
          <c:explosion val="25"/>
          <c:dLbls>
            <c:txPr>
              <a:bodyPr/>
              <a:lstStyle/>
              <a:p>
                <a:pPr>
                  <a:defRPr b="1"/>
                </a:pPr>
                <a:endParaRPr lang="th-TH"/>
              </a:p>
            </c:txPr>
            <c:showLegendKey val="0"/>
            <c:showVal val="0"/>
            <c:showCatName val="0"/>
            <c:showSerName val="0"/>
            <c:showPercent val="1"/>
            <c:showBubbleSize val="0"/>
            <c:showLeaderLines val="1"/>
          </c:dLbls>
          <c:cat>
            <c:strRef>
              <c:f>Sheet1!$A$2:$A$3</c:f>
              <c:strCache>
                <c:ptCount val="2"/>
                <c:pt idx="0">
                  <c:v>No depression</c:v>
                </c:pt>
                <c:pt idx="1">
                  <c:v>Depression</c:v>
                </c:pt>
              </c:strCache>
            </c:strRef>
          </c:cat>
          <c:val>
            <c:numRef>
              <c:f>Sheet1!$B$2:$B$3</c:f>
              <c:numCache>
                <c:formatCode>General</c:formatCode>
                <c:ptCount val="2"/>
                <c:pt idx="0">
                  <c:v>88.75</c:v>
                </c:pt>
                <c:pt idx="1">
                  <c:v>11.25</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49111953131968145"/>
          <c:y val="0.31325019306204216"/>
          <c:w val="0.49548543902007774"/>
          <c:h val="0.53242654512012544"/>
        </c:manualLayout>
      </c:layout>
      <c:overlay val="0"/>
      <c:txPr>
        <a:bodyPr/>
        <a:lstStyle/>
        <a:p>
          <a:pPr>
            <a:defRPr sz="2400" b="1"/>
          </a:pPr>
          <a:endParaRPr lang="th-TH"/>
        </a:p>
      </c:txPr>
    </c:legend>
    <c:plotVisOnly val="1"/>
    <c:dispBlanksAs val="zero"/>
    <c:showDLblsOverMax val="0"/>
  </c:chart>
  <c:txPr>
    <a:bodyPr/>
    <a:lstStyle/>
    <a:p>
      <a:pPr>
        <a:defRPr sz="1800"/>
      </a:pPr>
      <a:endParaRPr lang="th-TH"/>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th-TH"/>
  <c:roundedCorners val="0"/>
  <mc:AlternateContent xmlns:mc="http://schemas.openxmlformats.org/markup-compatibility/2006">
    <mc:Choice xmlns:c14="http://schemas.microsoft.com/office/drawing/2007/8/2/chart" Requires="c14">
      <c14:style val="142"/>
    </mc:Choice>
    <mc:Fallback>
      <c:style val="42"/>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0.24567364784627016"/>
          <c:y val="2.7754593175853024E-2"/>
          <c:w val="0.55219623771996118"/>
          <c:h val="0.47655001458151064"/>
        </c:manualLayout>
      </c:layout>
      <c:bar3DChart>
        <c:barDir val="col"/>
        <c:grouping val="clustered"/>
        <c:varyColors val="0"/>
        <c:ser>
          <c:idx val="0"/>
          <c:order val="0"/>
          <c:tx>
            <c:strRef>
              <c:f>Sheet1!$B$2</c:f>
              <c:strCache>
                <c:ptCount val="1"/>
                <c:pt idx="0">
                  <c:v>low</c:v>
                </c:pt>
              </c:strCache>
            </c:strRef>
          </c:tx>
          <c:invertIfNegative val="0"/>
          <c:dLbls>
            <c:showLegendKey val="0"/>
            <c:showVal val="1"/>
            <c:showCatName val="0"/>
            <c:showSerName val="0"/>
            <c:showPercent val="0"/>
            <c:showBubbleSize val="0"/>
            <c:showLeaderLines val="0"/>
          </c:dLbls>
          <c:cat>
            <c:strRef>
              <c:f>Sheet1!$A$3:$A$6</c:f>
              <c:strCache>
                <c:ptCount val="4"/>
                <c:pt idx="0">
                  <c:v>Families and communities</c:v>
                </c:pt>
                <c:pt idx="1">
                  <c:v> Elderly’s club </c:v>
                </c:pt>
                <c:pt idx="2">
                  <c:v>organizations </c:v>
                </c:pt>
                <c:pt idx="3">
                  <c:v>From overall</c:v>
                </c:pt>
              </c:strCache>
            </c:strRef>
          </c:cat>
          <c:val>
            <c:numRef>
              <c:f>Sheet1!$B$3:$B$6</c:f>
              <c:numCache>
                <c:formatCode>General</c:formatCode>
                <c:ptCount val="4"/>
                <c:pt idx="0">
                  <c:v>0</c:v>
                </c:pt>
                <c:pt idx="1">
                  <c:v>2.5</c:v>
                </c:pt>
                <c:pt idx="2">
                  <c:v>0</c:v>
                </c:pt>
                <c:pt idx="3">
                  <c:v>0</c:v>
                </c:pt>
              </c:numCache>
            </c:numRef>
          </c:val>
        </c:ser>
        <c:ser>
          <c:idx val="1"/>
          <c:order val="1"/>
          <c:tx>
            <c:strRef>
              <c:f>Sheet1!$C$2</c:f>
              <c:strCache>
                <c:ptCount val="1"/>
                <c:pt idx="0">
                  <c:v>moderate</c:v>
                </c:pt>
              </c:strCache>
            </c:strRef>
          </c:tx>
          <c:invertIfNegative val="0"/>
          <c:dLbls>
            <c:showLegendKey val="0"/>
            <c:showVal val="1"/>
            <c:showCatName val="0"/>
            <c:showSerName val="0"/>
            <c:showPercent val="0"/>
            <c:showBubbleSize val="0"/>
            <c:showLeaderLines val="0"/>
          </c:dLbls>
          <c:cat>
            <c:strRef>
              <c:f>Sheet1!$A$3:$A$6</c:f>
              <c:strCache>
                <c:ptCount val="4"/>
                <c:pt idx="0">
                  <c:v>Families and communities</c:v>
                </c:pt>
                <c:pt idx="1">
                  <c:v> Elderly’s club </c:v>
                </c:pt>
                <c:pt idx="2">
                  <c:v>organizations </c:v>
                </c:pt>
                <c:pt idx="3">
                  <c:v>From overall</c:v>
                </c:pt>
              </c:strCache>
            </c:strRef>
          </c:cat>
          <c:val>
            <c:numRef>
              <c:f>Sheet1!$C$3:$C$6</c:f>
              <c:numCache>
                <c:formatCode>General</c:formatCode>
                <c:ptCount val="4"/>
                <c:pt idx="0">
                  <c:v>15</c:v>
                </c:pt>
                <c:pt idx="1">
                  <c:v>18.75</c:v>
                </c:pt>
                <c:pt idx="2">
                  <c:v>7.5</c:v>
                </c:pt>
                <c:pt idx="3">
                  <c:v>8.75</c:v>
                </c:pt>
              </c:numCache>
            </c:numRef>
          </c:val>
        </c:ser>
        <c:ser>
          <c:idx val="2"/>
          <c:order val="2"/>
          <c:tx>
            <c:strRef>
              <c:f>Sheet1!$D$2</c:f>
              <c:strCache>
                <c:ptCount val="1"/>
                <c:pt idx="0">
                  <c:v>high</c:v>
                </c:pt>
              </c:strCache>
            </c:strRef>
          </c:tx>
          <c:invertIfNegative val="0"/>
          <c:dLbls>
            <c:txPr>
              <a:bodyPr/>
              <a:lstStyle/>
              <a:p>
                <a:pPr>
                  <a:defRPr b="1"/>
                </a:pPr>
                <a:endParaRPr lang="th-TH"/>
              </a:p>
            </c:txPr>
            <c:showLegendKey val="0"/>
            <c:showVal val="1"/>
            <c:showCatName val="0"/>
            <c:showSerName val="0"/>
            <c:showPercent val="0"/>
            <c:showBubbleSize val="0"/>
            <c:showLeaderLines val="0"/>
          </c:dLbls>
          <c:cat>
            <c:strRef>
              <c:f>Sheet1!$A$3:$A$6</c:f>
              <c:strCache>
                <c:ptCount val="4"/>
                <c:pt idx="0">
                  <c:v>Families and communities</c:v>
                </c:pt>
                <c:pt idx="1">
                  <c:v> Elderly’s club </c:v>
                </c:pt>
                <c:pt idx="2">
                  <c:v>organizations </c:v>
                </c:pt>
                <c:pt idx="3">
                  <c:v>From overall</c:v>
                </c:pt>
              </c:strCache>
            </c:strRef>
          </c:cat>
          <c:val>
            <c:numRef>
              <c:f>Sheet1!$D$3:$D$6</c:f>
              <c:numCache>
                <c:formatCode>General</c:formatCode>
                <c:ptCount val="4"/>
                <c:pt idx="0">
                  <c:v>85</c:v>
                </c:pt>
                <c:pt idx="1">
                  <c:v>78.75</c:v>
                </c:pt>
                <c:pt idx="2">
                  <c:v>92.5</c:v>
                </c:pt>
                <c:pt idx="3">
                  <c:v>91.25</c:v>
                </c:pt>
              </c:numCache>
            </c:numRef>
          </c:val>
        </c:ser>
        <c:dLbls>
          <c:showLegendKey val="0"/>
          <c:showVal val="0"/>
          <c:showCatName val="0"/>
          <c:showSerName val="0"/>
          <c:showPercent val="0"/>
          <c:showBubbleSize val="0"/>
        </c:dLbls>
        <c:gapWidth val="150"/>
        <c:shape val="box"/>
        <c:axId val="33477376"/>
        <c:axId val="33478912"/>
        <c:axId val="0"/>
      </c:bar3DChart>
      <c:catAx>
        <c:axId val="33477376"/>
        <c:scaling>
          <c:orientation val="minMax"/>
        </c:scaling>
        <c:delete val="0"/>
        <c:axPos val="b"/>
        <c:majorTickMark val="out"/>
        <c:minorTickMark val="none"/>
        <c:tickLblPos val="nextTo"/>
        <c:txPr>
          <a:bodyPr/>
          <a:lstStyle/>
          <a:p>
            <a:pPr>
              <a:defRPr sz="2400" b="1"/>
            </a:pPr>
            <a:endParaRPr lang="th-TH"/>
          </a:p>
        </c:txPr>
        <c:crossAx val="33478912"/>
        <c:crosses val="autoZero"/>
        <c:auto val="1"/>
        <c:lblAlgn val="ctr"/>
        <c:lblOffset val="100"/>
        <c:noMultiLvlLbl val="0"/>
      </c:catAx>
      <c:valAx>
        <c:axId val="33478912"/>
        <c:scaling>
          <c:orientation val="minMax"/>
        </c:scaling>
        <c:delete val="0"/>
        <c:axPos val="l"/>
        <c:majorGridlines/>
        <c:numFmt formatCode="General" sourceLinked="1"/>
        <c:majorTickMark val="out"/>
        <c:minorTickMark val="none"/>
        <c:tickLblPos val="nextTo"/>
        <c:crossAx val="33477376"/>
        <c:crosses val="autoZero"/>
        <c:crossBetween val="between"/>
      </c:valAx>
    </c:plotArea>
    <c:legend>
      <c:legendPos val="r"/>
      <c:layout/>
      <c:overlay val="0"/>
      <c:txPr>
        <a:bodyPr/>
        <a:lstStyle/>
        <a:p>
          <a:pPr>
            <a:defRPr sz="2400" b="1"/>
          </a:pPr>
          <a:endParaRPr lang="th-TH"/>
        </a:p>
      </c:txPr>
    </c:legend>
    <c:plotVisOnly val="1"/>
    <c:dispBlanksAs val="gap"/>
    <c:showDLblsOverMax val="0"/>
  </c:chart>
  <c:txPr>
    <a:bodyPr/>
    <a:lstStyle/>
    <a:p>
      <a:pPr>
        <a:defRPr sz="1800"/>
      </a:pPr>
      <a:endParaRPr lang="th-TH"/>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th-TH"/>
  <c:roundedCorners val="0"/>
  <mc:AlternateContent xmlns:mc="http://schemas.openxmlformats.org/markup-compatibility/2006">
    <mc:Choice xmlns:c14="http://schemas.microsoft.com/office/drawing/2007/8/2/chart" Requires="c14">
      <c14:style val="142"/>
    </mc:Choice>
    <mc:Fallback>
      <c:style val="4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No depression</c:v>
                </c:pt>
              </c:strCache>
            </c:strRef>
          </c:tx>
          <c:invertIfNegative val="0"/>
          <c:dLbls>
            <c:txPr>
              <a:bodyPr/>
              <a:lstStyle/>
              <a:p>
                <a:pPr>
                  <a:defRPr sz="1800" b="1"/>
                </a:pPr>
                <a:endParaRPr lang="th-TH"/>
              </a:p>
            </c:txPr>
            <c:showLegendKey val="0"/>
            <c:showVal val="1"/>
            <c:showCatName val="0"/>
            <c:showSerName val="0"/>
            <c:showPercent val="0"/>
            <c:showBubbleSize val="0"/>
            <c:showLeaderLines val="0"/>
          </c:dLbls>
          <c:cat>
            <c:strRef>
              <c:f>Sheet1!$A$2:$A$3</c:f>
              <c:strCache>
                <c:ptCount val="2"/>
                <c:pt idx="0">
                  <c:v>Male</c:v>
                </c:pt>
                <c:pt idx="1">
                  <c:v>Female</c:v>
                </c:pt>
              </c:strCache>
            </c:strRef>
          </c:cat>
          <c:val>
            <c:numRef>
              <c:f>Sheet1!$B$2:$B$3</c:f>
              <c:numCache>
                <c:formatCode>General</c:formatCode>
                <c:ptCount val="2"/>
                <c:pt idx="0">
                  <c:v>100</c:v>
                </c:pt>
                <c:pt idx="1">
                  <c:v>83.93</c:v>
                </c:pt>
              </c:numCache>
            </c:numRef>
          </c:val>
        </c:ser>
        <c:ser>
          <c:idx val="1"/>
          <c:order val="1"/>
          <c:tx>
            <c:strRef>
              <c:f>Sheet1!$C$1</c:f>
              <c:strCache>
                <c:ptCount val="1"/>
                <c:pt idx="0">
                  <c:v>Depression</c:v>
                </c:pt>
              </c:strCache>
            </c:strRef>
          </c:tx>
          <c:invertIfNegative val="0"/>
          <c:dLbls>
            <c:txPr>
              <a:bodyPr/>
              <a:lstStyle/>
              <a:p>
                <a:pPr>
                  <a:defRPr sz="1800" b="1"/>
                </a:pPr>
                <a:endParaRPr lang="th-TH"/>
              </a:p>
            </c:txPr>
            <c:showLegendKey val="0"/>
            <c:showVal val="1"/>
            <c:showCatName val="0"/>
            <c:showSerName val="0"/>
            <c:showPercent val="0"/>
            <c:showBubbleSize val="0"/>
            <c:showLeaderLines val="0"/>
          </c:dLbls>
          <c:cat>
            <c:strRef>
              <c:f>Sheet1!$A$2:$A$3</c:f>
              <c:strCache>
                <c:ptCount val="2"/>
                <c:pt idx="0">
                  <c:v>Male</c:v>
                </c:pt>
                <c:pt idx="1">
                  <c:v>Female</c:v>
                </c:pt>
              </c:strCache>
            </c:strRef>
          </c:cat>
          <c:val>
            <c:numRef>
              <c:f>Sheet1!$C$2:$C$3</c:f>
              <c:numCache>
                <c:formatCode>General</c:formatCode>
                <c:ptCount val="2"/>
                <c:pt idx="0">
                  <c:v>0</c:v>
                </c:pt>
                <c:pt idx="1">
                  <c:v>16.07</c:v>
                </c:pt>
              </c:numCache>
            </c:numRef>
          </c:val>
        </c:ser>
        <c:dLbls>
          <c:showLegendKey val="0"/>
          <c:showVal val="0"/>
          <c:showCatName val="0"/>
          <c:showSerName val="0"/>
          <c:showPercent val="0"/>
          <c:showBubbleSize val="0"/>
        </c:dLbls>
        <c:gapWidth val="150"/>
        <c:shape val="box"/>
        <c:axId val="146659200"/>
        <c:axId val="146660736"/>
        <c:axId val="0"/>
      </c:bar3DChart>
      <c:catAx>
        <c:axId val="146659200"/>
        <c:scaling>
          <c:orientation val="minMax"/>
        </c:scaling>
        <c:delete val="0"/>
        <c:axPos val="b"/>
        <c:majorTickMark val="out"/>
        <c:minorTickMark val="none"/>
        <c:tickLblPos val="nextTo"/>
        <c:txPr>
          <a:bodyPr/>
          <a:lstStyle/>
          <a:p>
            <a:pPr>
              <a:defRPr sz="2400" b="1"/>
            </a:pPr>
            <a:endParaRPr lang="th-TH"/>
          </a:p>
        </c:txPr>
        <c:crossAx val="146660736"/>
        <c:crosses val="autoZero"/>
        <c:auto val="1"/>
        <c:lblAlgn val="ctr"/>
        <c:lblOffset val="100"/>
        <c:noMultiLvlLbl val="0"/>
      </c:catAx>
      <c:valAx>
        <c:axId val="146660736"/>
        <c:scaling>
          <c:orientation val="minMax"/>
        </c:scaling>
        <c:delete val="0"/>
        <c:axPos val="l"/>
        <c:majorGridlines/>
        <c:numFmt formatCode="General" sourceLinked="1"/>
        <c:majorTickMark val="out"/>
        <c:minorTickMark val="none"/>
        <c:tickLblPos val="nextTo"/>
        <c:crossAx val="146659200"/>
        <c:crosses val="autoZero"/>
        <c:crossBetween val="between"/>
      </c:valAx>
    </c:plotArea>
    <c:legend>
      <c:legendPos val="r"/>
      <c:layout/>
      <c:overlay val="0"/>
      <c:txPr>
        <a:bodyPr/>
        <a:lstStyle/>
        <a:p>
          <a:pPr>
            <a:defRPr sz="2400" b="1"/>
          </a:pPr>
          <a:endParaRPr lang="th-TH"/>
        </a:p>
      </c:txPr>
    </c:legend>
    <c:plotVisOnly val="1"/>
    <c:dispBlanksAs val="gap"/>
    <c:showDLblsOverMax val="0"/>
  </c:chart>
  <c:txPr>
    <a:bodyPr/>
    <a:lstStyle/>
    <a:p>
      <a:pPr>
        <a:defRPr sz="1800"/>
      </a:pPr>
      <a:endParaRPr lang="th-TH"/>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th-TH"/>
  <c:roundedCorners val="0"/>
  <mc:AlternateContent xmlns:mc="http://schemas.openxmlformats.org/markup-compatibility/2006">
    <mc:Choice xmlns:c14="http://schemas.microsoft.com/office/drawing/2007/8/2/chart" Requires="c14">
      <c14:style val="142"/>
    </mc:Choice>
    <mc:Fallback>
      <c:style val="4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No depression</c:v>
                </c:pt>
              </c:strCache>
            </c:strRef>
          </c:tx>
          <c:invertIfNegative val="0"/>
          <c:dLbls>
            <c:txPr>
              <a:bodyPr/>
              <a:lstStyle/>
              <a:p>
                <a:pPr>
                  <a:defRPr sz="1800" b="1"/>
                </a:pPr>
                <a:endParaRPr lang="th-TH"/>
              </a:p>
            </c:txPr>
            <c:showLegendKey val="0"/>
            <c:showVal val="1"/>
            <c:showCatName val="0"/>
            <c:showSerName val="0"/>
            <c:showPercent val="0"/>
            <c:showBubbleSize val="0"/>
            <c:showLeaderLines val="0"/>
          </c:dLbls>
          <c:cat>
            <c:strRef>
              <c:f>Sheet1!$A$2:$A$3</c:f>
              <c:strCache>
                <c:ptCount val="2"/>
                <c:pt idx="0">
                  <c:v>60-69 years</c:v>
                </c:pt>
                <c:pt idx="1">
                  <c:v>70 years and upper</c:v>
                </c:pt>
              </c:strCache>
            </c:strRef>
          </c:cat>
          <c:val>
            <c:numRef>
              <c:f>Sheet1!$B$2:$B$3</c:f>
              <c:numCache>
                <c:formatCode>General</c:formatCode>
                <c:ptCount val="2"/>
                <c:pt idx="0">
                  <c:v>85.1</c:v>
                </c:pt>
                <c:pt idx="1">
                  <c:v>93.93</c:v>
                </c:pt>
              </c:numCache>
            </c:numRef>
          </c:val>
        </c:ser>
        <c:ser>
          <c:idx val="1"/>
          <c:order val="1"/>
          <c:tx>
            <c:strRef>
              <c:f>Sheet1!$C$1</c:f>
              <c:strCache>
                <c:ptCount val="1"/>
                <c:pt idx="0">
                  <c:v>Depression</c:v>
                </c:pt>
              </c:strCache>
            </c:strRef>
          </c:tx>
          <c:invertIfNegative val="0"/>
          <c:dLbls>
            <c:txPr>
              <a:bodyPr/>
              <a:lstStyle/>
              <a:p>
                <a:pPr>
                  <a:defRPr sz="1800" b="1"/>
                </a:pPr>
                <a:endParaRPr lang="th-TH"/>
              </a:p>
            </c:txPr>
            <c:showLegendKey val="0"/>
            <c:showVal val="1"/>
            <c:showCatName val="0"/>
            <c:showSerName val="0"/>
            <c:showPercent val="0"/>
            <c:showBubbleSize val="0"/>
            <c:showLeaderLines val="0"/>
          </c:dLbls>
          <c:cat>
            <c:strRef>
              <c:f>Sheet1!$A$2:$A$3</c:f>
              <c:strCache>
                <c:ptCount val="2"/>
                <c:pt idx="0">
                  <c:v>60-69 years</c:v>
                </c:pt>
                <c:pt idx="1">
                  <c:v>70 years and upper</c:v>
                </c:pt>
              </c:strCache>
            </c:strRef>
          </c:cat>
          <c:val>
            <c:numRef>
              <c:f>Sheet1!$C$2:$C$3</c:f>
              <c:numCache>
                <c:formatCode>General</c:formatCode>
                <c:ptCount val="2"/>
                <c:pt idx="0">
                  <c:v>14.9</c:v>
                </c:pt>
                <c:pt idx="1">
                  <c:v>6.07</c:v>
                </c:pt>
              </c:numCache>
            </c:numRef>
          </c:val>
        </c:ser>
        <c:dLbls>
          <c:showLegendKey val="0"/>
          <c:showVal val="0"/>
          <c:showCatName val="0"/>
          <c:showSerName val="0"/>
          <c:showPercent val="0"/>
          <c:showBubbleSize val="0"/>
        </c:dLbls>
        <c:gapWidth val="150"/>
        <c:shape val="box"/>
        <c:axId val="175934848"/>
        <c:axId val="175936640"/>
        <c:axId val="0"/>
      </c:bar3DChart>
      <c:catAx>
        <c:axId val="175934848"/>
        <c:scaling>
          <c:orientation val="minMax"/>
        </c:scaling>
        <c:delete val="0"/>
        <c:axPos val="b"/>
        <c:majorTickMark val="out"/>
        <c:minorTickMark val="none"/>
        <c:tickLblPos val="nextTo"/>
        <c:txPr>
          <a:bodyPr/>
          <a:lstStyle/>
          <a:p>
            <a:pPr>
              <a:defRPr sz="2400" b="1"/>
            </a:pPr>
            <a:endParaRPr lang="th-TH"/>
          </a:p>
        </c:txPr>
        <c:crossAx val="175936640"/>
        <c:crosses val="autoZero"/>
        <c:auto val="1"/>
        <c:lblAlgn val="ctr"/>
        <c:lblOffset val="100"/>
        <c:noMultiLvlLbl val="0"/>
      </c:catAx>
      <c:valAx>
        <c:axId val="175936640"/>
        <c:scaling>
          <c:orientation val="minMax"/>
        </c:scaling>
        <c:delete val="0"/>
        <c:axPos val="l"/>
        <c:majorGridlines/>
        <c:numFmt formatCode="General" sourceLinked="1"/>
        <c:majorTickMark val="out"/>
        <c:minorTickMark val="none"/>
        <c:tickLblPos val="nextTo"/>
        <c:crossAx val="175934848"/>
        <c:crosses val="autoZero"/>
        <c:crossBetween val="between"/>
      </c:valAx>
    </c:plotArea>
    <c:legend>
      <c:legendPos val="r"/>
      <c:layout/>
      <c:overlay val="0"/>
      <c:txPr>
        <a:bodyPr/>
        <a:lstStyle/>
        <a:p>
          <a:pPr>
            <a:defRPr sz="2400" b="1"/>
          </a:pPr>
          <a:endParaRPr lang="th-TH"/>
        </a:p>
      </c:txPr>
    </c:legend>
    <c:plotVisOnly val="1"/>
    <c:dispBlanksAs val="gap"/>
    <c:showDLblsOverMax val="0"/>
  </c:chart>
  <c:txPr>
    <a:bodyPr/>
    <a:lstStyle/>
    <a:p>
      <a:pPr>
        <a:defRPr sz="1800"/>
      </a:pPr>
      <a:endParaRPr lang="th-TH"/>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th-TH"/>
  <c:roundedCorners val="0"/>
  <mc:AlternateContent xmlns:mc="http://schemas.openxmlformats.org/markup-compatibility/2006">
    <mc:Choice xmlns:c14="http://schemas.microsoft.com/office/drawing/2007/8/2/chart" Requires="c14">
      <c14:style val="142"/>
    </mc:Choice>
    <mc:Fallback>
      <c:style val="4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No depression</c:v>
                </c:pt>
              </c:strCache>
            </c:strRef>
          </c:tx>
          <c:invertIfNegative val="0"/>
          <c:dLbls>
            <c:txPr>
              <a:bodyPr/>
              <a:lstStyle/>
              <a:p>
                <a:pPr>
                  <a:defRPr sz="1800" b="1"/>
                </a:pPr>
                <a:endParaRPr lang="th-TH"/>
              </a:p>
            </c:txPr>
            <c:showLegendKey val="0"/>
            <c:showVal val="1"/>
            <c:showCatName val="0"/>
            <c:showSerName val="0"/>
            <c:showPercent val="0"/>
            <c:showBubbleSize val="0"/>
            <c:showLeaderLines val="0"/>
          </c:dLbls>
          <c:cat>
            <c:strRef>
              <c:f>Sheet1!$A$2:$A$5</c:f>
              <c:strCache>
                <c:ptCount val="4"/>
                <c:pt idx="0">
                  <c:v>Single</c:v>
                </c:pt>
                <c:pt idx="1">
                  <c:v>Married</c:v>
                </c:pt>
                <c:pt idx="2">
                  <c:v>Widow</c:v>
                </c:pt>
                <c:pt idx="3">
                  <c:v>Separated</c:v>
                </c:pt>
              </c:strCache>
            </c:strRef>
          </c:cat>
          <c:val>
            <c:numRef>
              <c:f>Sheet1!$B$2:$B$5</c:f>
              <c:numCache>
                <c:formatCode>General</c:formatCode>
                <c:ptCount val="4"/>
                <c:pt idx="0">
                  <c:v>0</c:v>
                </c:pt>
                <c:pt idx="1">
                  <c:v>88.88</c:v>
                </c:pt>
                <c:pt idx="2">
                  <c:v>88</c:v>
                </c:pt>
                <c:pt idx="3">
                  <c:v>100</c:v>
                </c:pt>
              </c:numCache>
            </c:numRef>
          </c:val>
        </c:ser>
        <c:ser>
          <c:idx val="1"/>
          <c:order val="1"/>
          <c:tx>
            <c:strRef>
              <c:f>Sheet1!$C$1</c:f>
              <c:strCache>
                <c:ptCount val="1"/>
                <c:pt idx="0">
                  <c:v>Depression</c:v>
                </c:pt>
              </c:strCache>
            </c:strRef>
          </c:tx>
          <c:invertIfNegative val="0"/>
          <c:dLbls>
            <c:txPr>
              <a:bodyPr/>
              <a:lstStyle/>
              <a:p>
                <a:pPr>
                  <a:defRPr b="1"/>
                </a:pPr>
                <a:endParaRPr lang="th-TH"/>
              </a:p>
            </c:txPr>
            <c:showLegendKey val="0"/>
            <c:showVal val="1"/>
            <c:showCatName val="0"/>
            <c:showSerName val="0"/>
            <c:showPercent val="0"/>
            <c:showBubbleSize val="0"/>
            <c:showLeaderLines val="0"/>
          </c:dLbls>
          <c:cat>
            <c:strRef>
              <c:f>Sheet1!$A$2:$A$5</c:f>
              <c:strCache>
                <c:ptCount val="4"/>
                <c:pt idx="0">
                  <c:v>Single</c:v>
                </c:pt>
                <c:pt idx="1">
                  <c:v>Married</c:v>
                </c:pt>
                <c:pt idx="2">
                  <c:v>Widow</c:v>
                </c:pt>
                <c:pt idx="3">
                  <c:v>Separated</c:v>
                </c:pt>
              </c:strCache>
            </c:strRef>
          </c:cat>
          <c:val>
            <c:numRef>
              <c:f>Sheet1!$C$2:$C$5</c:f>
              <c:numCache>
                <c:formatCode>General</c:formatCode>
                <c:ptCount val="4"/>
                <c:pt idx="0">
                  <c:v>0</c:v>
                </c:pt>
                <c:pt idx="1">
                  <c:v>11.11</c:v>
                </c:pt>
                <c:pt idx="2">
                  <c:v>12</c:v>
                </c:pt>
                <c:pt idx="3">
                  <c:v>0</c:v>
                </c:pt>
              </c:numCache>
            </c:numRef>
          </c:val>
        </c:ser>
        <c:dLbls>
          <c:showLegendKey val="0"/>
          <c:showVal val="0"/>
          <c:showCatName val="0"/>
          <c:showSerName val="0"/>
          <c:showPercent val="0"/>
          <c:showBubbleSize val="0"/>
        </c:dLbls>
        <c:gapWidth val="150"/>
        <c:shape val="box"/>
        <c:axId val="32146176"/>
        <c:axId val="32147712"/>
        <c:axId val="0"/>
      </c:bar3DChart>
      <c:catAx>
        <c:axId val="32146176"/>
        <c:scaling>
          <c:orientation val="minMax"/>
        </c:scaling>
        <c:delete val="0"/>
        <c:axPos val="b"/>
        <c:majorTickMark val="out"/>
        <c:minorTickMark val="none"/>
        <c:tickLblPos val="nextTo"/>
        <c:txPr>
          <a:bodyPr/>
          <a:lstStyle/>
          <a:p>
            <a:pPr>
              <a:defRPr sz="2400" b="1"/>
            </a:pPr>
            <a:endParaRPr lang="th-TH"/>
          </a:p>
        </c:txPr>
        <c:crossAx val="32147712"/>
        <c:crosses val="autoZero"/>
        <c:auto val="1"/>
        <c:lblAlgn val="ctr"/>
        <c:lblOffset val="100"/>
        <c:noMultiLvlLbl val="0"/>
      </c:catAx>
      <c:valAx>
        <c:axId val="32147712"/>
        <c:scaling>
          <c:orientation val="minMax"/>
        </c:scaling>
        <c:delete val="0"/>
        <c:axPos val="l"/>
        <c:majorGridlines/>
        <c:numFmt formatCode="General" sourceLinked="1"/>
        <c:majorTickMark val="out"/>
        <c:minorTickMark val="none"/>
        <c:tickLblPos val="nextTo"/>
        <c:crossAx val="32146176"/>
        <c:crosses val="autoZero"/>
        <c:crossBetween val="between"/>
      </c:valAx>
    </c:plotArea>
    <c:legend>
      <c:legendPos val="r"/>
      <c:layout/>
      <c:overlay val="0"/>
      <c:txPr>
        <a:bodyPr/>
        <a:lstStyle/>
        <a:p>
          <a:pPr>
            <a:defRPr sz="2400" b="1"/>
          </a:pPr>
          <a:endParaRPr lang="th-TH"/>
        </a:p>
      </c:txPr>
    </c:legend>
    <c:plotVisOnly val="1"/>
    <c:dispBlanksAs val="gap"/>
    <c:showDLblsOverMax val="0"/>
  </c:chart>
  <c:txPr>
    <a:bodyPr/>
    <a:lstStyle/>
    <a:p>
      <a:pPr>
        <a:defRPr sz="1800"/>
      </a:pPr>
      <a:endParaRPr lang="th-TH"/>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th-TH"/>
  <c:roundedCorners val="0"/>
  <mc:AlternateContent xmlns:mc="http://schemas.openxmlformats.org/markup-compatibility/2006">
    <mc:Choice xmlns:c14="http://schemas.microsoft.com/office/drawing/2007/8/2/chart" Requires="c14">
      <c14:style val="142"/>
    </mc:Choice>
    <mc:Fallback>
      <c:style val="4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No depression</c:v>
                </c:pt>
              </c:strCache>
            </c:strRef>
          </c:tx>
          <c:invertIfNegative val="0"/>
          <c:dLbls>
            <c:txPr>
              <a:bodyPr/>
              <a:lstStyle/>
              <a:p>
                <a:pPr>
                  <a:defRPr b="1"/>
                </a:pPr>
                <a:endParaRPr lang="th-TH"/>
              </a:p>
            </c:txPr>
            <c:showLegendKey val="0"/>
            <c:showVal val="1"/>
            <c:showCatName val="0"/>
            <c:showSerName val="0"/>
            <c:showPercent val="0"/>
            <c:showBubbleSize val="0"/>
            <c:showLeaderLines val="0"/>
          </c:dLbls>
          <c:cat>
            <c:strRef>
              <c:f>Sheet1!$A$2:$A$4</c:f>
              <c:strCache>
                <c:ptCount val="3"/>
                <c:pt idx="0">
                  <c:v>Lives alone</c:v>
                </c:pt>
                <c:pt idx="1">
                  <c:v>Lives with spouse</c:v>
                </c:pt>
                <c:pt idx="2">
                  <c:v>Lives with relatives</c:v>
                </c:pt>
              </c:strCache>
            </c:strRef>
          </c:cat>
          <c:val>
            <c:numRef>
              <c:f>Sheet1!$B$2:$B$4</c:f>
              <c:numCache>
                <c:formatCode>General</c:formatCode>
                <c:ptCount val="3"/>
                <c:pt idx="0">
                  <c:v>85.71</c:v>
                </c:pt>
                <c:pt idx="1">
                  <c:v>88</c:v>
                </c:pt>
                <c:pt idx="2">
                  <c:v>91.3</c:v>
                </c:pt>
              </c:numCache>
            </c:numRef>
          </c:val>
        </c:ser>
        <c:ser>
          <c:idx val="1"/>
          <c:order val="1"/>
          <c:tx>
            <c:strRef>
              <c:f>Sheet1!$C$1</c:f>
              <c:strCache>
                <c:ptCount val="1"/>
                <c:pt idx="0">
                  <c:v>Depression</c:v>
                </c:pt>
              </c:strCache>
            </c:strRef>
          </c:tx>
          <c:invertIfNegative val="0"/>
          <c:dLbls>
            <c:txPr>
              <a:bodyPr/>
              <a:lstStyle/>
              <a:p>
                <a:pPr>
                  <a:defRPr b="1"/>
                </a:pPr>
                <a:endParaRPr lang="th-TH"/>
              </a:p>
            </c:txPr>
            <c:showLegendKey val="0"/>
            <c:showVal val="1"/>
            <c:showCatName val="0"/>
            <c:showSerName val="0"/>
            <c:showPercent val="0"/>
            <c:showBubbleSize val="0"/>
            <c:showLeaderLines val="0"/>
          </c:dLbls>
          <c:cat>
            <c:strRef>
              <c:f>Sheet1!$A$2:$A$4</c:f>
              <c:strCache>
                <c:ptCount val="3"/>
                <c:pt idx="0">
                  <c:v>Lives alone</c:v>
                </c:pt>
                <c:pt idx="1">
                  <c:v>Lives with spouse</c:v>
                </c:pt>
                <c:pt idx="2">
                  <c:v>Lives with relatives</c:v>
                </c:pt>
              </c:strCache>
            </c:strRef>
          </c:cat>
          <c:val>
            <c:numRef>
              <c:f>Sheet1!$C$2:$C$4</c:f>
              <c:numCache>
                <c:formatCode>General</c:formatCode>
                <c:ptCount val="3"/>
                <c:pt idx="0">
                  <c:v>14.29</c:v>
                </c:pt>
                <c:pt idx="1">
                  <c:v>12</c:v>
                </c:pt>
                <c:pt idx="2">
                  <c:v>8.6999999999999993</c:v>
                </c:pt>
              </c:numCache>
            </c:numRef>
          </c:val>
        </c:ser>
        <c:dLbls>
          <c:showLegendKey val="0"/>
          <c:showVal val="0"/>
          <c:showCatName val="0"/>
          <c:showSerName val="0"/>
          <c:showPercent val="0"/>
          <c:showBubbleSize val="0"/>
        </c:dLbls>
        <c:gapWidth val="150"/>
        <c:shape val="box"/>
        <c:axId val="32995200"/>
        <c:axId val="32996736"/>
        <c:axId val="0"/>
      </c:bar3DChart>
      <c:catAx>
        <c:axId val="32995200"/>
        <c:scaling>
          <c:orientation val="minMax"/>
        </c:scaling>
        <c:delete val="0"/>
        <c:axPos val="b"/>
        <c:majorTickMark val="out"/>
        <c:minorTickMark val="none"/>
        <c:tickLblPos val="nextTo"/>
        <c:txPr>
          <a:bodyPr/>
          <a:lstStyle/>
          <a:p>
            <a:pPr>
              <a:defRPr sz="2000" b="1"/>
            </a:pPr>
            <a:endParaRPr lang="th-TH"/>
          </a:p>
        </c:txPr>
        <c:crossAx val="32996736"/>
        <c:crosses val="autoZero"/>
        <c:auto val="1"/>
        <c:lblAlgn val="ctr"/>
        <c:lblOffset val="100"/>
        <c:noMultiLvlLbl val="0"/>
      </c:catAx>
      <c:valAx>
        <c:axId val="32996736"/>
        <c:scaling>
          <c:orientation val="minMax"/>
        </c:scaling>
        <c:delete val="0"/>
        <c:axPos val="l"/>
        <c:majorGridlines/>
        <c:numFmt formatCode="General" sourceLinked="1"/>
        <c:majorTickMark val="out"/>
        <c:minorTickMark val="none"/>
        <c:tickLblPos val="nextTo"/>
        <c:crossAx val="32995200"/>
        <c:crosses val="autoZero"/>
        <c:crossBetween val="between"/>
      </c:valAx>
    </c:plotArea>
    <c:legend>
      <c:legendPos val="r"/>
      <c:layout/>
      <c:overlay val="0"/>
      <c:txPr>
        <a:bodyPr/>
        <a:lstStyle/>
        <a:p>
          <a:pPr>
            <a:defRPr sz="2400" b="1"/>
          </a:pPr>
          <a:endParaRPr lang="th-TH"/>
        </a:p>
      </c:txPr>
    </c:legend>
    <c:plotVisOnly val="1"/>
    <c:dispBlanksAs val="gap"/>
    <c:showDLblsOverMax val="0"/>
  </c:chart>
  <c:txPr>
    <a:bodyPr/>
    <a:lstStyle/>
    <a:p>
      <a:pPr>
        <a:defRPr sz="1800"/>
      </a:pPr>
      <a:endParaRPr lang="th-TH"/>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th-TH"/>
  <c:roundedCorners val="0"/>
  <mc:AlternateContent xmlns:mc="http://schemas.openxmlformats.org/markup-compatibility/2006">
    <mc:Choice xmlns:c14="http://schemas.microsoft.com/office/drawing/2007/8/2/chart" Requires="c14">
      <c14:style val="142"/>
    </mc:Choice>
    <mc:Fallback>
      <c:style val="4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No depression</c:v>
                </c:pt>
              </c:strCache>
            </c:strRef>
          </c:tx>
          <c:invertIfNegative val="0"/>
          <c:dLbls>
            <c:txPr>
              <a:bodyPr/>
              <a:lstStyle/>
              <a:p>
                <a:pPr>
                  <a:defRPr b="1"/>
                </a:pPr>
                <a:endParaRPr lang="th-TH"/>
              </a:p>
            </c:txPr>
            <c:showLegendKey val="0"/>
            <c:showVal val="1"/>
            <c:showCatName val="0"/>
            <c:showSerName val="0"/>
            <c:showPercent val="0"/>
            <c:showBubbleSize val="0"/>
            <c:showLeaderLines val="0"/>
          </c:dLbls>
          <c:cat>
            <c:strRef>
              <c:f>Sheet1!$A$2:$A$5</c:f>
              <c:strCache>
                <c:ptCount val="4"/>
                <c:pt idx="0">
                  <c:v>Uneducated</c:v>
                </c:pt>
                <c:pt idx="1">
                  <c:v>Primary school</c:v>
                </c:pt>
                <c:pt idx="2">
                  <c:v>High school</c:v>
                </c:pt>
                <c:pt idx="3">
                  <c:v>higher than high school</c:v>
                </c:pt>
              </c:strCache>
            </c:strRef>
          </c:cat>
          <c:val>
            <c:numRef>
              <c:f>Sheet1!$B$2:$B$5</c:f>
              <c:numCache>
                <c:formatCode>General</c:formatCode>
                <c:ptCount val="4"/>
                <c:pt idx="0">
                  <c:v>100</c:v>
                </c:pt>
                <c:pt idx="1">
                  <c:v>87.14</c:v>
                </c:pt>
                <c:pt idx="2">
                  <c:v>100</c:v>
                </c:pt>
                <c:pt idx="3">
                  <c:v>100</c:v>
                </c:pt>
              </c:numCache>
            </c:numRef>
          </c:val>
        </c:ser>
        <c:ser>
          <c:idx val="1"/>
          <c:order val="1"/>
          <c:tx>
            <c:strRef>
              <c:f>Sheet1!$C$1</c:f>
              <c:strCache>
                <c:ptCount val="1"/>
                <c:pt idx="0">
                  <c:v>Depression</c:v>
                </c:pt>
              </c:strCache>
            </c:strRef>
          </c:tx>
          <c:invertIfNegative val="0"/>
          <c:dLbls>
            <c:txPr>
              <a:bodyPr/>
              <a:lstStyle/>
              <a:p>
                <a:pPr>
                  <a:defRPr b="1"/>
                </a:pPr>
                <a:endParaRPr lang="th-TH"/>
              </a:p>
            </c:txPr>
            <c:showLegendKey val="0"/>
            <c:showVal val="1"/>
            <c:showCatName val="0"/>
            <c:showSerName val="0"/>
            <c:showPercent val="0"/>
            <c:showBubbleSize val="0"/>
            <c:showLeaderLines val="0"/>
          </c:dLbls>
          <c:cat>
            <c:strRef>
              <c:f>Sheet1!$A$2:$A$5</c:f>
              <c:strCache>
                <c:ptCount val="4"/>
                <c:pt idx="0">
                  <c:v>Uneducated</c:v>
                </c:pt>
                <c:pt idx="1">
                  <c:v>Primary school</c:v>
                </c:pt>
                <c:pt idx="2">
                  <c:v>High school</c:v>
                </c:pt>
                <c:pt idx="3">
                  <c:v>higher than high school</c:v>
                </c:pt>
              </c:strCache>
            </c:strRef>
          </c:cat>
          <c:val>
            <c:numRef>
              <c:f>Sheet1!$C$2:$C$5</c:f>
              <c:numCache>
                <c:formatCode>General</c:formatCode>
                <c:ptCount val="4"/>
                <c:pt idx="0">
                  <c:v>0</c:v>
                </c:pt>
                <c:pt idx="1">
                  <c:v>12.86</c:v>
                </c:pt>
                <c:pt idx="2">
                  <c:v>0</c:v>
                </c:pt>
                <c:pt idx="3">
                  <c:v>0</c:v>
                </c:pt>
              </c:numCache>
            </c:numRef>
          </c:val>
        </c:ser>
        <c:dLbls>
          <c:showLegendKey val="0"/>
          <c:showVal val="0"/>
          <c:showCatName val="0"/>
          <c:showSerName val="0"/>
          <c:showPercent val="0"/>
          <c:showBubbleSize val="0"/>
        </c:dLbls>
        <c:gapWidth val="150"/>
        <c:shape val="box"/>
        <c:axId val="33377280"/>
        <c:axId val="33391360"/>
        <c:axId val="0"/>
      </c:bar3DChart>
      <c:catAx>
        <c:axId val="33377280"/>
        <c:scaling>
          <c:orientation val="minMax"/>
        </c:scaling>
        <c:delete val="0"/>
        <c:axPos val="b"/>
        <c:majorTickMark val="out"/>
        <c:minorTickMark val="none"/>
        <c:tickLblPos val="nextTo"/>
        <c:txPr>
          <a:bodyPr/>
          <a:lstStyle/>
          <a:p>
            <a:pPr>
              <a:defRPr sz="2000" b="1"/>
            </a:pPr>
            <a:endParaRPr lang="th-TH"/>
          </a:p>
        </c:txPr>
        <c:crossAx val="33391360"/>
        <c:crosses val="autoZero"/>
        <c:auto val="1"/>
        <c:lblAlgn val="ctr"/>
        <c:lblOffset val="100"/>
        <c:noMultiLvlLbl val="0"/>
      </c:catAx>
      <c:valAx>
        <c:axId val="33391360"/>
        <c:scaling>
          <c:orientation val="minMax"/>
        </c:scaling>
        <c:delete val="0"/>
        <c:axPos val="l"/>
        <c:majorGridlines/>
        <c:numFmt formatCode="General" sourceLinked="1"/>
        <c:majorTickMark val="out"/>
        <c:minorTickMark val="none"/>
        <c:tickLblPos val="nextTo"/>
        <c:crossAx val="33377280"/>
        <c:crosses val="autoZero"/>
        <c:crossBetween val="between"/>
      </c:valAx>
    </c:plotArea>
    <c:legend>
      <c:legendPos val="r"/>
      <c:layout/>
      <c:overlay val="0"/>
      <c:txPr>
        <a:bodyPr/>
        <a:lstStyle/>
        <a:p>
          <a:pPr>
            <a:defRPr sz="2400" b="1"/>
          </a:pPr>
          <a:endParaRPr lang="th-TH"/>
        </a:p>
      </c:txPr>
    </c:legend>
    <c:plotVisOnly val="1"/>
    <c:dispBlanksAs val="gap"/>
    <c:showDLblsOverMax val="0"/>
  </c:chart>
  <c:txPr>
    <a:bodyPr/>
    <a:lstStyle/>
    <a:p>
      <a:pPr>
        <a:defRPr sz="1800"/>
      </a:pPr>
      <a:endParaRPr lang="th-TH"/>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th-TH"/>
  <c:roundedCorners val="0"/>
  <mc:AlternateContent xmlns:mc="http://schemas.openxmlformats.org/markup-compatibility/2006">
    <mc:Choice xmlns:c14="http://schemas.microsoft.com/office/drawing/2007/8/2/chart" Requires="c14">
      <c14:style val="142"/>
    </mc:Choice>
    <mc:Fallback>
      <c:style val="4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No depression</c:v>
                </c:pt>
              </c:strCache>
            </c:strRef>
          </c:tx>
          <c:invertIfNegative val="0"/>
          <c:dLbls>
            <c:txPr>
              <a:bodyPr/>
              <a:lstStyle/>
              <a:p>
                <a:pPr>
                  <a:defRPr b="1"/>
                </a:pPr>
                <a:endParaRPr lang="th-TH"/>
              </a:p>
            </c:txPr>
            <c:showLegendKey val="0"/>
            <c:showVal val="1"/>
            <c:showCatName val="0"/>
            <c:showSerName val="0"/>
            <c:showPercent val="0"/>
            <c:showBubbleSize val="0"/>
            <c:showLeaderLines val="0"/>
          </c:dLbls>
          <c:cat>
            <c:strRef>
              <c:f>Sheet1!$A$2:$A$4</c:f>
              <c:strCache>
                <c:ptCount val="3"/>
                <c:pt idx="0">
                  <c:v>Low</c:v>
                </c:pt>
                <c:pt idx="1">
                  <c:v>Moderate</c:v>
                </c:pt>
                <c:pt idx="2">
                  <c:v>High</c:v>
                </c:pt>
              </c:strCache>
            </c:strRef>
          </c:cat>
          <c:val>
            <c:numRef>
              <c:f>Sheet1!$B$2:$B$4</c:f>
              <c:numCache>
                <c:formatCode>General</c:formatCode>
                <c:ptCount val="3"/>
                <c:pt idx="0">
                  <c:v>0</c:v>
                </c:pt>
                <c:pt idx="1">
                  <c:v>75</c:v>
                </c:pt>
                <c:pt idx="2">
                  <c:v>91.18</c:v>
                </c:pt>
              </c:numCache>
            </c:numRef>
          </c:val>
        </c:ser>
        <c:ser>
          <c:idx val="1"/>
          <c:order val="1"/>
          <c:tx>
            <c:strRef>
              <c:f>Sheet1!$C$1</c:f>
              <c:strCache>
                <c:ptCount val="1"/>
                <c:pt idx="0">
                  <c:v>Depression</c:v>
                </c:pt>
              </c:strCache>
            </c:strRef>
          </c:tx>
          <c:invertIfNegative val="0"/>
          <c:dLbls>
            <c:txPr>
              <a:bodyPr/>
              <a:lstStyle/>
              <a:p>
                <a:pPr>
                  <a:defRPr b="1"/>
                </a:pPr>
                <a:endParaRPr lang="th-TH"/>
              </a:p>
            </c:txPr>
            <c:showLegendKey val="0"/>
            <c:showVal val="1"/>
            <c:showCatName val="0"/>
            <c:showSerName val="0"/>
            <c:showPercent val="0"/>
            <c:showBubbleSize val="0"/>
            <c:showLeaderLines val="0"/>
          </c:dLbls>
          <c:cat>
            <c:strRef>
              <c:f>Sheet1!$A$2:$A$4</c:f>
              <c:strCache>
                <c:ptCount val="3"/>
                <c:pt idx="0">
                  <c:v>Low</c:v>
                </c:pt>
                <c:pt idx="1">
                  <c:v>Moderate</c:v>
                </c:pt>
                <c:pt idx="2">
                  <c:v>High</c:v>
                </c:pt>
              </c:strCache>
            </c:strRef>
          </c:cat>
          <c:val>
            <c:numRef>
              <c:f>Sheet1!$C$2:$C$4</c:f>
              <c:numCache>
                <c:formatCode>General</c:formatCode>
                <c:ptCount val="3"/>
                <c:pt idx="0">
                  <c:v>0</c:v>
                </c:pt>
                <c:pt idx="1">
                  <c:v>25</c:v>
                </c:pt>
                <c:pt idx="2">
                  <c:v>8.82</c:v>
                </c:pt>
              </c:numCache>
            </c:numRef>
          </c:val>
        </c:ser>
        <c:dLbls>
          <c:showLegendKey val="0"/>
          <c:showVal val="0"/>
          <c:showCatName val="0"/>
          <c:showSerName val="0"/>
          <c:showPercent val="0"/>
          <c:showBubbleSize val="0"/>
        </c:dLbls>
        <c:gapWidth val="150"/>
        <c:shape val="box"/>
        <c:axId val="176338432"/>
        <c:axId val="176339968"/>
        <c:axId val="0"/>
      </c:bar3DChart>
      <c:catAx>
        <c:axId val="176338432"/>
        <c:scaling>
          <c:orientation val="minMax"/>
        </c:scaling>
        <c:delete val="0"/>
        <c:axPos val="b"/>
        <c:majorTickMark val="out"/>
        <c:minorTickMark val="none"/>
        <c:tickLblPos val="nextTo"/>
        <c:txPr>
          <a:bodyPr/>
          <a:lstStyle/>
          <a:p>
            <a:pPr>
              <a:defRPr sz="2400" b="1"/>
            </a:pPr>
            <a:endParaRPr lang="th-TH"/>
          </a:p>
        </c:txPr>
        <c:crossAx val="176339968"/>
        <c:crosses val="autoZero"/>
        <c:auto val="1"/>
        <c:lblAlgn val="ctr"/>
        <c:lblOffset val="100"/>
        <c:noMultiLvlLbl val="0"/>
      </c:catAx>
      <c:valAx>
        <c:axId val="176339968"/>
        <c:scaling>
          <c:orientation val="minMax"/>
        </c:scaling>
        <c:delete val="0"/>
        <c:axPos val="l"/>
        <c:majorGridlines/>
        <c:numFmt formatCode="General" sourceLinked="1"/>
        <c:majorTickMark val="out"/>
        <c:minorTickMark val="none"/>
        <c:tickLblPos val="nextTo"/>
        <c:crossAx val="176338432"/>
        <c:crosses val="autoZero"/>
        <c:crossBetween val="between"/>
      </c:valAx>
    </c:plotArea>
    <c:legend>
      <c:legendPos val="r"/>
      <c:layout/>
      <c:overlay val="0"/>
      <c:txPr>
        <a:bodyPr/>
        <a:lstStyle/>
        <a:p>
          <a:pPr>
            <a:defRPr sz="2400" b="1"/>
          </a:pPr>
          <a:endParaRPr lang="th-TH"/>
        </a:p>
      </c:txPr>
    </c:legend>
    <c:plotVisOnly val="1"/>
    <c:dispBlanksAs val="gap"/>
    <c:showDLblsOverMax val="0"/>
  </c:chart>
  <c:txPr>
    <a:bodyPr/>
    <a:lstStyle/>
    <a:p>
      <a:pPr>
        <a:defRPr sz="1800"/>
      </a:pPr>
      <a:endParaRPr lang="th-TH"/>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h-TH"/>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C864A1-5E10-49AB-BC06-336E851A5026}" type="datetimeFigureOut">
              <a:rPr lang="th-TH" smtClean="0"/>
              <a:pPr/>
              <a:t>24/12/56</a:t>
            </a:fld>
            <a:endParaRPr lang="th-TH"/>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h-TH"/>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h-TH"/>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D62F5E-1F1A-428F-A01B-50DBBA7DA536}" type="slidenum">
              <a:rPr lang="th-TH" smtClean="0"/>
              <a:pPr/>
              <a:t>‹#›</a:t>
            </a:fld>
            <a:endParaRPr lang="th-TH"/>
          </a:p>
        </p:txBody>
      </p:sp>
    </p:spTree>
    <p:extLst>
      <p:ext uri="{BB962C8B-B14F-4D97-AF65-F5344CB8AC3E}">
        <p14:creationId xmlns:p14="http://schemas.microsoft.com/office/powerpoint/2010/main" val="3851727128"/>
      </p:ext>
    </p:extLst>
  </p:cSld>
  <p:clrMap bg1="lt1" tx1="dk1" bg2="lt2" tx2="dk2" accent1="accent1" accent2="accent2" accent3="accent3" accent4="accent4" accent5="accent5" accent6="accent6" hlink="hlink" folHlink="folHlink"/>
  <p:notes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Good morning everyone, my</a:t>
            </a:r>
            <a:r>
              <a:rPr lang="en-US" baseline="0" dirty="0" smtClean="0"/>
              <a:t> name is…… and……. </a:t>
            </a:r>
          </a:p>
          <a:p>
            <a:r>
              <a:rPr lang="en-US" baseline="0" dirty="0" smtClean="0"/>
              <a:t>We are going to present about The study of social supports ……</a:t>
            </a:r>
            <a:endParaRPr lang="th-TH" dirty="0"/>
          </a:p>
        </p:txBody>
      </p:sp>
      <p:sp>
        <p:nvSpPr>
          <p:cNvPr id="4" name="Slide Number Placeholder 3"/>
          <p:cNvSpPr>
            <a:spLocks noGrp="1"/>
          </p:cNvSpPr>
          <p:nvPr>
            <p:ph type="sldNum" sz="quarter" idx="10"/>
          </p:nvPr>
        </p:nvSpPr>
        <p:spPr/>
        <p:txBody>
          <a:bodyPr/>
          <a:lstStyle/>
          <a:p>
            <a:fld id="{8DAC81FF-F662-49FB-9346-0E73912C83E8}" type="slidenum">
              <a:rPr lang="th-TH" smtClean="0"/>
              <a:pPr/>
              <a:t>1</a:t>
            </a:fld>
            <a:endParaRPr lang="th-TH"/>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endParaRPr lang="th-TH" dirty="0"/>
          </a:p>
        </p:txBody>
      </p:sp>
      <p:sp>
        <p:nvSpPr>
          <p:cNvPr id="4" name="Slide Number Placeholder 3"/>
          <p:cNvSpPr>
            <a:spLocks noGrp="1"/>
          </p:cNvSpPr>
          <p:nvPr>
            <p:ph type="sldNum" sz="quarter" idx="10"/>
          </p:nvPr>
        </p:nvSpPr>
        <p:spPr/>
        <p:txBody>
          <a:bodyPr/>
          <a:lstStyle/>
          <a:p>
            <a:fld id="{8DAC81FF-F662-49FB-9346-0E73912C83E8}" type="slidenum">
              <a:rPr lang="th-TH" smtClean="0"/>
              <a:pPr/>
              <a:t>12</a:t>
            </a:fld>
            <a:endParaRPr lang="th-TH"/>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divided the data analysis into</a:t>
            </a:r>
            <a:r>
              <a:rPr lang="en-US" baseline="0" dirty="0" smtClean="0"/>
              <a:t> 5 parts   </a:t>
            </a:r>
            <a:r>
              <a:rPr lang="th-TH" baseline="0" dirty="0" smtClean="0"/>
              <a:t>(พูดแค่นี้ไม่ลงรายละเอียดแล้วไปสไลด์ต่อไป)</a:t>
            </a:r>
            <a:endParaRPr lang="th-TH" dirty="0"/>
          </a:p>
        </p:txBody>
      </p:sp>
      <p:sp>
        <p:nvSpPr>
          <p:cNvPr id="4" name="Slide Number Placeholder 3"/>
          <p:cNvSpPr>
            <a:spLocks noGrp="1"/>
          </p:cNvSpPr>
          <p:nvPr>
            <p:ph type="sldNum" sz="quarter" idx="10"/>
          </p:nvPr>
        </p:nvSpPr>
        <p:spPr/>
        <p:txBody>
          <a:bodyPr/>
          <a:lstStyle/>
          <a:p>
            <a:fld id="{F2D62F5E-1F1A-428F-A01B-50DBBA7DA536}" type="slidenum">
              <a:rPr lang="th-TH" smtClean="0"/>
              <a:pPr/>
              <a:t>13</a:t>
            </a:fld>
            <a:endParaRPr lang="th-TH"/>
          </a:p>
        </p:txBody>
      </p:sp>
    </p:spTree>
    <p:extLst>
      <p:ext uri="{BB962C8B-B14F-4D97-AF65-F5344CB8AC3E}">
        <p14:creationId xmlns:p14="http://schemas.microsoft.com/office/powerpoint/2010/main" val="19216625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Part 2 is the information</a:t>
            </a:r>
            <a:r>
              <a:rPr lang="en-US" baseline="0" dirty="0" smtClean="0"/>
              <a:t> about the depression in the sample</a:t>
            </a:r>
            <a:endParaRPr lang="th-TH" dirty="0"/>
          </a:p>
        </p:txBody>
      </p:sp>
      <p:sp>
        <p:nvSpPr>
          <p:cNvPr id="4" name="Slide Number Placeholder 3"/>
          <p:cNvSpPr>
            <a:spLocks noGrp="1"/>
          </p:cNvSpPr>
          <p:nvPr>
            <p:ph type="sldNum" sz="quarter" idx="10"/>
          </p:nvPr>
        </p:nvSpPr>
        <p:spPr/>
        <p:txBody>
          <a:bodyPr/>
          <a:lstStyle/>
          <a:p>
            <a:fld id="{F2D62F5E-1F1A-428F-A01B-50DBBA7DA536}" type="slidenum">
              <a:rPr lang="th-TH" smtClean="0"/>
              <a:pPr/>
              <a:t>14</a:t>
            </a:fld>
            <a:endParaRPr lang="th-TH"/>
          </a:p>
        </p:txBody>
      </p:sp>
    </p:spTree>
    <p:extLst>
      <p:ext uri="{BB962C8B-B14F-4D97-AF65-F5344CB8AC3E}">
        <p14:creationId xmlns:p14="http://schemas.microsoft.com/office/powerpoint/2010/main" val="23610022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Around</a:t>
            </a:r>
            <a:r>
              <a:rPr lang="en-US" baseline="0" dirty="0" smtClean="0"/>
              <a:t> 89% have no depression</a:t>
            </a:r>
          </a:p>
          <a:p>
            <a:r>
              <a:rPr lang="en-US" baseline="0" dirty="0" smtClean="0"/>
              <a:t>7.5% of all sample have mild depression</a:t>
            </a:r>
          </a:p>
          <a:p>
            <a:r>
              <a:rPr lang="en-US" baseline="0" dirty="0" smtClean="0"/>
              <a:t>But there are 2.5% who had moderate depression and 1.25% has severe depression</a:t>
            </a:r>
            <a:endParaRPr lang="th-TH" dirty="0"/>
          </a:p>
        </p:txBody>
      </p:sp>
      <p:sp>
        <p:nvSpPr>
          <p:cNvPr id="4" name="Slide Number Placeholder 3"/>
          <p:cNvSpPr>
            <a:spLocks noGrp="1"/>
          </p:cNvSpPr>
          <p:nvPr>
            <p:ph type="sldNum" sz="quarter" idx="10"/>
          </p:nvPr>
        </p:nvSpPr>
        <p:spPr/>
        <p:txBody>
          <a:bodyPr/>
          <a:lstStyle/>
          <a:p>
            <a:fld id="{F2D62F5E-1F1A-428F-A01B-50DBBA7DA536}" type="slidenum">
              <a:rPr lang="th-TH" smtClean="0"/>
              <a:pPr/>
              <a:t>15</a:t>
            </a:fld>
            <a:endParaRPr lang="th-TH"/>
          </a:p>
        </p:txBody>
      </p:sp>
    </p:spTree>
    <p:extLst>
      <p:ext uri="{BB962C8B-B14F-4D97-AF65-F5344CB8AC3E}">
        <p14:creationId xmlns:p14="http://schemas.microsoft.com/office/powerpoint/2010/main" val="19456783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a:t>
            </a:r>
            <a:r>
              <a:rPr lang="en-US" baseline="0" dirty="0" smtClean="0"/>
              <a:t> if we divided into 2 groups of people who have no depression and people who have depression</a:t>
            </a:r>
          </a:p>
          <a:p>
            <a:r>
              <a:rPr lang="en-US" baseline="0" dirty="0" smtClean="0"/>
              <a:t>There are about 11% who have depression</a:t>
            </a:r>
            <a:endParaRPr lang="th-TH" dirty="0"/>
          </a:p>
        </p:txBody>
      </p:sp>
      <p:sp>
        <p:nvSpPr>
          <p:cNvPr id="4" name="Slide Number Placeholder 3"/>
          <p:cNvSpPr>
            <a:spLocks noGrp="1"/>
          </p:cNvSpPr>
          <p:nvPr>
            <p:ph type="sldNum" sz="quarter" idx="10"/>
          </p:nvPr>
        </p:nvSpPr>
        <p:spPr/>
        <p:txBody>
          <a:bodyPr/>
          <a:lstStyle/>
          <a:p>
            <a:fld id="{F2D62F5E-1F1A-428F-A01B-50DBBA7DA536}" type="slidenum">
              <a:rPr lang="th-TH" smtClean="0"/>
              <a:pPr/>
              <a:t>16</a:t>
            </a:fld>
            <a:endParaRPr lang="th-TH"/>
          </a:p>
        </p:txBody>
      </p:sp>
    </p:spTree>
    <p:extLst>
      <p:ext uri="{BB962C8B-B14F-4D97-AF65-F5344CB8AC3E}">
        <p14:creationId xmlns:p14="http://schemas.microsoft.com/office/powerpoint/2010/main" val="11838180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Part3 is the information about the level</a:t>
            </a:r>
            <a:r>
              <a:rPr lang="en-US" baseline="0" dirty="0" smtClean="0"/>
              <a:t> of the social support in the sample </a:t>
            </a:r>
            <a:endParaRPr lang="th-TH" dirty="0"/>
          </a:p>
        </p:txBody>
      </p:sp>
      <p:sp>
        <p:nvSpPr>
          <p:cNvPr id="4" name="Slide Number Placeholder 3"/>
          <p:cNvSpPr>
            <a:spLocks noGrp="1"/>
          </p:cNvSpPr>
          <p:nvPr>
            <p:ph type="sldNum" sz="quarter" idx="10"/>
          </p:nvPr>
        </p:nvSpPr>
        <p:spPr/>
        <p:txBody>
          <a:bodyPr/>
          <a:lstStyle/>
          <a:p>
            <a:fld id="{F2D62F5E-1F1A-428F-A01B-50DBBA7DA536}" type="slidenum">
              <a:rPr lang="th-TH" smtClean="0"/>
              <a:pPr/>
              <a:t>17</a:t>
            </a:fld>
            <a:endParaRPr lang="th-TH"/>
          </a:p>
        </p:txBody>
      </p:sp>
    </p:spTree>
    <p:extLst>
      <p:ext uri="{BB962C8B-B14F-4D97-AF65-F5344CB8AC3E}">
        <p14:creationId xmlns:p14="http://schemas.microsoft.com/office/powerpoint/2010/main" val="38586198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latin typeface="+mn-lt"/>
                <a:ea typeface="+mn-ea"/>
                <a:cs typeface="+mn-cs"/>
              </a:rPr>
              <a:t>As we divided into 4 groups by the source of the social</a:t>
            </a:r>
            <a:r>
              <a:rPr lang="en-US" sz="1800" kern="1200" baseline="0" dirty="0" smtClean="0">
                <a:solidFill>
                  <a:schemeClr val="tx1"/>
                </a:solidFill>
                <a:latin typeface="+mn-lt"/>
                <a:ea typeface="+mn-ea"/>
                <a:cs typeface="+mn-cs"/>
              </a:rPr>
              <a:t> support and overall found that</a:t>
            </a:r>
            <a:endParaRPr lang="th-TH" dirty="0" smtClean="0"/>
          </a:p>
          <a:p>
            <a:endParaRPr lang="en-US" dirty="0" smtClean="0"/>
          </a:p>
          <a:p>
            <a:endParaRPr lang="en-US" dirty="0" smtClean="0"/>
          </a:p>
          <a:p>
            <a:r>
              <a:rPr lang="en-US" dirty="0" smtClean="0"/>
              <a:t>Most</a:t>
            </a:r>
            <a:r>
              <a:rPr lang="en-US" baseline="0" dirty="0" smtClean="0"/>
              <a:t> of our sample though that they got high level of social support from families and communities as 85%, from elderly’s club as about 79%, from the organizations as 92.5% and from overall as about 91%</a:t>
            </a:r>
          </a:p>
          <a:p>
            <a:r>
              <a:rPr lang="en-US" baseline="0" dirty="0" smtClean="0"/>
              <a:t>And around 8-19% who had got moderate level from different source of social support and from overall </a:t>
            </a:r>
          </a:p>
          <a:p>
            <a:r>
              <a:rPr lang="en-US" baseline="0" dirty="0" smtClean="0"/>
              <a:t>But there are 2.5% who though that they got low level of support from the </a:t>
            </a:r>
            <a:r>
              <a:rPr lang="en-US" baseline="0" dirty="0" err="1" smtClean="0"/>
              <a:t>elderý’s</a:t>
            </a:r>
            <a:r>
              <a:rPr lang="en-US" baseline="0" dirty="0" smtClean="0"/>
              <a:t> club</a:t>
            </a:r>
            <a:endParaRPr lang="th-TH" dirty="0"/>
          </a:p>
        </p:txBody>
      </p:sp>
      <p:sp>
        <p:nvSpPr>
          <p:cNvPr id="4" name="Slide Number Placeholder 3"/>
          <p:cNvSpPr>
            <a:spLocks noGrp="1"/>
          </p:cNvSpPr>
          <p:nvPr>
            <p:ph type="sldNum" sz="quarter" idx="10"/>
          </p:nvPr>
        </p:nvSpPr>
        <p:spPr/>
        <p:txBody>
          <a:bodyPr/>
          <a:lstStyle/>
          <a:p>
            <a:fld id="{F2D62F5E-1F1A-428F-A01B-50DBBA7DA536}" type="slidenum">
              <a:rPr lang="th-TH" smtClean="0"/>
              <a:pPr/>
              <a:t>18</a:t>
            </a:fld>
            <a:endParaRPr lang="th-TH"/>
          </a:p>
        </p:txBody>
      </p:sp>
    </p:spTree>
    <p:extLst>
      <p:ext uri="{BB962C8B-B14F-4D97-AF65-F5344CB8AC3E}">
        <p14:creationId xmlns:p14="http://schemas.microsoft.com/office/powerpoint/2010/main" val="39102911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smtClean="0"/>
              <a:t>There</a:t>
            </a:r>
            <a:r>
              <a:rPr lang="en-US" baseline="0" dirty="0" smtClean="0"/>
              <a:t> are the proportion of 16% in female have depression while no men have depression</a:t>
            </a:r>
            <a:endParaRPr lang="th-TH" dirty="0"/>
          </a:p>
        </p:txBody>
      </p:sp>
      <p:sp>
        <p:nvSpPr>
          <p:cNvPr id="4" name="Slide Number Placeholder 3"/>
          <p:cNvSpPr>
            <a:spLocks noGrp="1"/>
          </p:cNvSpPr>
          <p:nvPr>
            <p:ph type="sldNum" sz="quarter" idx="10"/>
          </p:nvPr>
        </p:nvSpPr>
        <p:spPr/>
        <p:txBody>
          <a:bodyPr/>
          <a:lstStyle/>
          <a:p>
            <a:fld id="{8DAC81FF-F662-49FB-9346-0E73912C83E8}" type="slidenum">
              <a:rPr lang="th-TH" smtClean="0"/>
              <a:pPr/>
              <a:t>20</a:t>
            </a:fld>
            <a:endParaRPr lang="th-TH"/>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a:buNone/>
            </a:pPr>
            <a:r>
              <a:rPr lang="en-US" dirty="0" smtClean="0"/>
              <a:t>Sample aged 60-69</a:t>
            </a:r>
            <a:r>
              <a:rPr lang="en-US" baseline="0" dirty="0" smtClean="0"/>
              <a:t> years old 14.9% of them have depression while there’re 6% of sample aged 70 years and upper</a:t>
            </a:r>
            <a:endParaRPr lang="th-TH" dirty="0"/>
          </a:p>
        </p:txBody>
      </p:sp>
      <p:sp>
        <p:nvSpPr>
          <p:cNvPr id="4" name="Slide Number Placeholder 3"/>
          <p:cNvSpPr>
            <a:spLocks noGrp="1"/>
          </p:cNvSpPr>
          <p:nvPr>
            <p:ph type="sldNum" sz="quarter" idx="10"/>
          </p:nvPr>
        </p:nvSpPr>
        <p:spPr/>
        <p:txBody>
          <a:bodyPr/>
          <a:lstStyle/>
          <a:p>
            <a:fld id="{8DAC81FF-F662-49FB-9346-0E73912C83E8}" type="slidenum">
              <a:rPr lang="th-TH" smtClean="0"/>
              <a:pPr/>
              <a:t>21</a:t>
            </a:fld>
            <a:endParaRPr lang="th-TH"/>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dirty="0" smtClean="0"/>
              <a:t>No different of the proportion of the elderly with depression in different marital status</a:t>
            </a:r>
            <a:endParaRPr lang="th-TH" dirty="0"/>
          </a:p>
        </p:txBody>
      </p:sp>
      <p:sp>
        <p:nvSpPr>
          <p:cNvPr id="4" name="Slide Number Placeholder 3"/>
          <p:cNvSpPr>
            <a:spLocks noGrp="1"/>
          </p:cNvSpPr>
          <p:nvPr>
            <p:ph type="sldNum" sz="quarter" idx="10"/>
          </p:nvPr>
        </p:nvSpPr>
        <p:spPr/>
        <p:txBody>
          <a:bodyPr/>
          <a:lstStyle/>
          <a:p>
            <a:fld id="{8DAC81FF-F662-49FB-9346-0E73912C83E8}" type="slidenum">
              <a:rPr lang="th-TH" smtClean="0"/>
              <a:pPr/>
              <a:t>22</a:t>
            </a:fld>
            <a:endParaRPr lang="th-TH"/>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h-TH" dirty="0"/>
          </a:p>
        </p:txBody>
      </p:sp>
      <p:sp>
        <p:nvSpPr>
          <p:cNvPr id="4" name="Slide Number Placeholder 3"/>
          <p:cNvSpPr>
            <a:spLocks noGrp="1"/>
          </p:cNvSpPr>
          <p:nvPr>
            <p:ph type="sldNum" sz="quarter" idx="10"/>
          </p:nvPr>
        </p:nvSpPr>
        <p:spPr/>
        <p:txBody>
          <a:bodyPr/>
          <a:lstStyle/>
          <a:p>
            <a:fld id="{F2D62F5E-1F1A-428F-A01B-50DBBA7DA536}" type="slidenum">
              <a:rPr lang="th-TH" smtClean="0"/>
              <a:pPr/>
              <a:t>2</a:t>
            </a:fld>
            <a:endParaRPr lang="th-TH"/>
          </a:p>
        </p:txBody>
      </p:sp>
    </p:spTree>
    <p:extLst>
      <p:ext uri="{BB962C8B-B14F-4D97-AF65-F5344CB8AC3E}">
        <p14:creationId xmlns:p14="http://schemas.microsoft.com/office/powerpoint/2010/main" val="13462873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 different of the proportion of the elderly with depression in different occupancy</a:t>
            </a:r>
            <a:endParaRPr lang="th-TH" dirty="0" smtClean="0"/>
          </a:p>
          <a:p>
            <a:pPr>
              <a:buNone/>
            </a:pPr>
            <a:endParaRPr lang="th-TH" dirty="0"/>
          </a:p>
        </p:txBody>
      </p:sp>
      <p:sp>
        <p:nvSpPr>
          <p:cNvPr id="4" name="Slide Number Placeholder 3"/>
          <p:cNvSpPr>
            <a:spLocks noGrp="1"/>
          </p:cNvSpPr>
          <p:nvPr>
            <p:ph type="sldNum" sz="quarter" idx="10"/>
          </p:nvPr>
        </p:nvSpPr>
        <p:spPr/>
        <p:txBody>
          <a:bodyPr/>
          <a:lstStyle/>
          <a:p>
            <a:fld id="{8DAC81FF-F662-49FB-9346-0E73912C83E8}" type="slidenum">
              <a:rPr lang="th-TH" smtClean="0"/>
              <a:pPr/>
              <a:t>23</a:t>
            </a:fld>
            <a:endParaRPr lang="th-TH"/>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800" kern="1200" baseline="0" dirty="0" smtClean="0">
                <a:solidFill>
                  <a:schemeClr val="tx1"/>
                </a:solidFill>
                <a:latin typeface="+mn-lt"/>
                <a:ea typeface="+mn-ea"/>
                <a:cs typeface="+mn-cs"/>
              </a:rPr>
              <a:t>There’re around 13% of the sample who educated in primary school have depression while no depression in other educated level</a:t>
            </a:r>
            <a:endParaRPr lang="th-TH" sz="1800" kern="1200" baseline="0" dirty="0" smtClean="0">
              <a:solidFill>
                <a:schemeClr val="tx1"/>
              </a:solidFill>
              <a:latin typeface="+mn-lt"/>
              <a:ea typeface="+mn-ea"/>
              <a:cs typeface="+mn-cs"/>
            </a:endParaRPr>
          </a:p>
          <a:p>
            <a:r>
              <a:rPr lang="th-TH" sz="1800" kern="1200" baseline="0" dirty="0" smtClean="0">
                <a:solidFill>
                  <a:schemeClr val="tx1"/>
                </a:solidFill>
                <a:latin typeface="+mn-lt"/>
                <a:ea typeface="+mn-ea"/>
                <a:cs typeface="+mn-cs"/>
              </a:rPr>
              <a:t>จากผลการศึกษา สามารถอธิบายได้ว่า ในสภาพสังคมปัจจุบันมีการเผยแพร่ความรู้ข่าวสารทางสื่อต่างๆได้มากมายเช่น วิทยุ โทรทัศน์ หนังสือพิมพ์ อินเตอร์เนต และบุคคลทั่วไปสามารถรับทราบข่าวสารจากสื่อดังกล่าวได้ค่อนข้างสะดวก รวดเร็ว นอกจากนี้การศึกษาเรียนรู้มิใช่เพียงแค่การเรียนรู้ในตำราบทเรียนหรือในโรงเรียนเท่านั้น แต่ยังสามารถเรียนรู้จากประสบการณ์จริง ซึ่งเป็นประสบการณ์ชีวิตนั่นเอง จึงทำให้การเรียนรู้เกิดขึ้นได้ตลอดเวลา ขึ้นอยู่กับความสนใจของแต่ละคนผู้สูงอายุในสถานสงเคราะห์ มีความเป็นอยู่ที่เสมอภาคกัน มีกฎระเบียบร่วมกัน ทุกคนมีสิทธิในการเรียนรู้หรือทำกิจกรรมเท่าเทียมกันตามความถนัดและสมัครใจไม่มีการแบ่งแยกระดับการศึกษา ดังนั้น การศึกษาจึงเป็นเพียงการชี้แนะให้บุคคลมีการเรียนรู้มากขึ้น จึงไม่มีผลต่อภาวะซึมเศร้า </a:t>
            </a:r>
            <a:endParaRPr lang="th-TH" dirty="0" smtClean="0"/>
          </a:p>
          <a:p>
            <a:endParaRPr lang="th-TH" dirty="0"/>
          </a:p>
        </p:txBody>
      </p:sp>
      <p:sp>
        <p:nvSpPr>
          <p:cNvPr id="4" name="Slide Number Placeholder 3"/>
          <p:cNvSpPr>
            <a:spLocks noGrp="1"/>
          </p:cNvSpPr>
          <p:nvPr>
            <p:ph type="sldNum" sz="quarter" idx="10"/>
          </p:nvPr>
        </p:nvSpPr>
        <p:spPr/>
        <p:txBody>
          <a:bodyPr/>
          <a:lstStyle/>
          <a:p>
            <a:fld id="{8DAC81FF-F662-49FB-9346-0E73912C83E8}" type="slidenum">
              <a:rPr lang="th-TH" smtClean="0"/>
              <a:pPr/>
              <a:t>24</a:t>
            </a:fld>
            <a:endParaRPr lang="th-TH"/>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Moderate</a:t>
            </a:r>
            <a:r>
              <a:rPr lang="en-US" baseline="0" dirty="0" smtClean="0"/>
              <a:t> level of social support from families and communities have 25% of proportion who have depression while about 9% of proportion who have got high level of social support</a:t>
            </a:r>
            <a:endParaRPr lang="th-TH" dirty="0"/>
          </a:p>
        </p:txBody>
      </p:sp>
      <p:sp>
        <p:nvSpPr>
          <p:cNvPr id="4" name="Slide Number Placeholder 3"/>
          <p:cNvSpPr>
            <a:spLocks noGrp="1"/>
          </p:cNvSpPr>
          <p:nvPr>
            <p:ph type="sldNum" sz="quarter" idx="10"/>
          </p:nvPr>
        </p:nvSpPr>
        <p:spPr/>
        <p:txBody>
          <a:bodyPr/>
          <a:lstStyle/>
          <a:p>
            <a:fld id="{513B2060-D7B7-450D-B543-28176860DEA0}" type="slidenum">
              <a:rPr lang="th-TH" smtClean="0"/>
              <a:t>26</a:t>
            </a:fld>
            <a:endParaRPr lang="th-TH"/>
          </a:p>
        </p:txBody>
      </p:sp>
    </p:spTree>
    <p:extLst>
      <p:ext uri="{BB962C8B-B14F-4D97-AF65-F5344CB8AC3E}">
        <p14:creationId xmlns:p14="http://schemas.microsoft.com/office/powerpoint/2010/main" val="10900347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High</a:t>
            </a:r>
            <a:r>
              <a:rPr lang="en-US" baseline="0" dirty="0" smtClean="0"/>
              <a:t> level of social support from the elderly’s club have about 14% of proportion who have depression while no one with depression in other level of support</a:t>
            </a:r>
            <a:endParaRPr lang="th-TH" dirty="0" smtClean="0"/>
          </a:p>
          <a:p>
            <a:endParaRPr lang="th-TH" dirty="0"/>
          </a:p>
        </p:txBody>
      </p:sp>
      <p:sp>
        <p:nvSpPr>
          <p:cNvPr id="4" name="Slide Number Placeholder 3"/>
          <p:cNvSpPr>
            <a:spLocks noGrp="1"/>
          </p:cNvSpPr>
          <p:nvPr>
            <p:ph type="sldNum" sz="quarter" idx="10"/>
          </p:nvPr>
        </p:nvSpPr>
        <p:spPr/>
        <p:txBody>
          <a:bodyPr/>
          <a:lstStyle/>
          <a:p>
            <a:fld id="{513B2060-D7B7-450D-B543-28176860DEA0}" type="slidenum">
              <a:rPr lang="th-TH" smtClean="0"/>
              <a:t>27</a:t>
            </a:fld>
            <a:endParaRPr lang="th-TH"/>
          </a:p>
        </p:txBody>
      </p:sp>
    </p:spTree>
    <p:extLst>
      <p:ext uri="{BB962C8B-B14F-4D97-AF65-F5344CB8AC3E}">
        <p14:creationId xmlns:p14="http://schemas.microsoft.com/office/powerpoint/2010/main" val="24453932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Moderate</a:t>
            </a:r>
            <a:r>
              <a:rPr lang="en-US" baseline="0" dirty="0" smtClean="0"/>
              <a:t> level of social support from the organizations have 33% of proportion who have depression while about 9.5% of proportion who have got high level of social support</a:t>
            </a:r>
            <a:endParaRPr lang="th-TH" dirty="0"/>
          </a:p>
        </p:txBody>
      </p:sp>
      <p:sp>
        <p:nvSpPr>
          <p:cNvPr id="4" name="Slide Number Placeholder 3"/>
          <p:cNvSpPr>
            <a:spLocks noGrp="1"/>
          </p:cNvSpPr>
          <p:nvPr>
            <p:ph type="sldNum" sz="quarter" idx="10"/>
          </p:nvPr>
        </p:nvSpPr>
        <p:spPr/>
        <p:txBody>
          <a:bodyPr/>
          <a:lstStyle/>
          <a:p>
            <a:fld id="{513B2060-D7B7-450D-B543-28176860DEA0}" type="slidenum">
              <a:rPr lang="th-TH" smtClean="0"/>
              <a:t>28</a:t>
            </a:fld>
            <a:endParaRPr lang="th-TH"/>
          </a:p>
        </p:txBody>
      </p:sp>
    </p:spTree>
    <p:extLst>
      <p:ext uri="{BB962C8B-B14F-4D97-AF65-F5344CB8AC3E}">
        <p14:creationId xmlns:p14="http://schemas.microsoft.com/office/powerpoint/2010/main" val="32319030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But </a:t>
            </a:r>
            <a:r>
              <a:rPr lang="en-US" smtClean="0"/>
              <a:t>in social</a:t>
            </a:r>
            <a:r>
              <a:rPr lang="en-US" baseline="0" smtClean="0"/>
              <a:t> support from overall, there’s no different in the proportion of sample with depression in different level of social support</a:t>
            </a:r>
            <a:endParaRPr lang="th-TH" dirty="0"/>
          </a:p>
        </p:txBody>
      </p:sp>
      <p:sp>
        <p:nvSpPr>
          <p:cNvPr id="4" name="Slide Number Placeholder 3"/>
          <p:cNvSpPr>
            <a:spLocks noGrp="1"/>
          </p:cNvSpPr>
          <p:nvPr>
            <p:ph type="sldNum" sz="quarter" idx="10"/>
          </p:nvPr>
        </p:nvSpPr>
        <p:spPr/>
        <p:txBody>
          <a:bodyPr/>
          <a:lstStyle/>
          <a:p>
            <a:fld id="{513B2060-D7B7-450D-B543-28176860DEA0}" type="slidenum">
              <a:rPr lang="th-TH" smtClean="0"/>
              <a:t>29</a:t>
            </a:fld>
            <a:endParaRPr lang="th-TH"/>
          </a:p>
        </p:txBody>
      </p:sp>
    </p:spTree>
    <p:extLst>
      <p:ext uri="{BB962C8B-B14F-4D97-AF65-F5344CB8AC3E}">
        <p14:creationId xmlns:p14="http://schemas.microsoft.com/office/powerpoint/2010/main" val="2331648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h-TH" sz="1800" kern="1200" baseline="0" dirty="0" smtClean="0">
                <a:solidFill>
                  <a:schemeClr val="tx1"/>
                </a:solidFill>
                <a:latin typeface="+mn-lt"/>
                <a:ea typeface="+mn-ea"/>
                <a:cs typeface="+mn-cs"/>
              </a:rPr>
              <a:t>จากผลการศึกษาสามารถอธิบายได้ว่า อาจเป็นผลกระทบจากภาวะทางประชากรศาสตร์ในเรื่องโครงสร้างเพศของประชากรสูงอายุ ที่มีผู้สูงอายุผู้หญิงมากกว่าผู้ชายในทุกกลุ่มอายุสูงๆ อัตราส่วนผู้หญิงต่อผู้ชาย 1 คน จะยิ่งสูงขึ้นเมื่อประชากรยิ่งมีอายุสูงขึ้น และจะยิ่งเห็นได้ชัดในกลุ่มผู้สูงอายุตอนปลาย และเพศหญิงมีอายุขัยยืนยาวกว่าเพศชาย โดยอายุขัยเฉลี่ยเมื่อแรกเกิดของกรุงเทพมหานคร ชายเท่ากับ 66.7 ปี หญิงเท่ากับ 74.5 ปี (ปราโมทย์ ประสาทกุล; และ ปัทมา ว่าพัฒนวงศ์. 2546: 5 ,9) จึงมีโอกาสที่จะพบว่าเพศหญิงมีภาวะซึมเศร้ามากกว่าเพศชาย หรืออาจเกี่ยวเนื่องจาก การแสดงออกของความซึมเศร้าในเพศชายกับเพศหญิงมีความแตกต่างกัน ซึ่งเพศชายส่วนใหญ่มีแนวโน้มที่จะเก็บกดความซึมเศร้าไว้มาก และมีการเปลี่ยนแปลงพฤติกรรมของความซึมเศร้าไปแสดงออกในทางอื่นได้มากกว่า ในขณะที่เพศหญิงจะมีความรู้สึกอ่อนไหว และมีพฤติกรรมต่างๆในทางที่ต้องการความช่วยเหลือ ทั้งยังสามารถแยกแยะอาการเจ็บป่วยของตนได้มากกว่าเพศชาย จึงทำให้พฤติกรรมและอาการที่แสดงออกของโรคซึมเศร้าในเพศหญิงเห็นได้ชัดเจนกว่าเพศชาย (มาโนช ทับมณี. 2544: 50; อ้างอิงจาก วิจารณ์ วิชัยยะ. 2533 หน้า 21 ) นอกจากนี้ยังอาจเกิดจากปัจจัยทางชีวภาพของเพศหญิงที่มีการเปลี่ยนแปลงของฮอร์โมนร่างกายเมื่อเข้าสู่วัยทอง จึงทำให้มีการเปลี่ยนแปลงทั้งด้านร่างกาย อารมณ์</a:t>
            </a:r>
            <a:endParaRPr lang="th-TH" dirty="0" smtClean="0"/>
          </a:p>
          <a:p>
            <a:endParaRPr lang="en-US" dirty="0" smtClean="0"/>
          </a:p>
          <a:p>
            <a:r>
              <a:rPr lang="en-US" dirty="0" smtClean="0"/>
              <a:t>From the study, may seen that female has</a:t>
            </a:r>
            <a:r>
              <a:rPr lang="en-US" baseline="0" dirty="0" smtClean="0"/>
              <a:t> more proportion of people with depression than in men, this result m</a:t>
            </a:r>
            <a:r>
              <a:rPr lang="en-US" dirty="0" smtClean="0"/>
              <a:t>ay be affected by the demographic structure of the sex of the aging population. Because there’re woman elderly more than men in all age groups</a:t>
            </a:r>
            <a:r>
              <a:rPr lang="en-US" baseline="0" dirty="0" smtClean="0"/>
              <a:t> of the elderly and t</a:t>
            </a:r>
            <a:r>
              <a:rPr lang="en-US" dirty="0" smtClean="0"/>
              <a:t>he ratio of women to men is even higher with</a:t>
            </a:r>
            <a:r>
              <a:rPr lang="en-US" baseline="0" dirty="0" smtClean="0"/>
              <a:t> increasing in age a</a:t>
            </a:r>
            <a:r>
              <a:rPr lang="en-US" dirty="0" smtClean="0"/>
              <a:t>nd will become even more evident in the late old age .</a:t>
            </a:r>
          </a:p>
          <a:p>
            <a:r>
              <a:rPr lang="en-US" dirty="0" smtClean="0"/>
              <a:t>Female life expectancy than males. The life expectancy at birth was 66.7 years for males as 74.5 years in females. </a:t>
            </a:r>
          </a:p>
          <a:p>
            <a:r>
              <a:rPr lang="en-US" dirty="0" smtClean="0"/>
              <a:t>So It is likely to find that women with depression are more than men with depression.</a:t>
            </a:r>
          </a:p>
          <a:p>
            <a:r>
              <a:rPr lang="en-US" dirty="0" smtClean="0"/>
              <a:t>Also be related to the expression of depression in male and female are different. Which males are most likely to be suppressed their depressive</a:t>
            </a:r>
            <a:r>
              <a:rPr lang="en-US" baseline="0" dirty="0" smtClean="0"/>
              <a:t> mood a</a:t>
            </a:r>
            <a:r>
              <a:rPr lang="en-US" dirty="0" smtClean="0"/>
              <a:t>nd change their behavior of the depressive manifestation in a different way.</a:t>
            </a:r>
            <a:r>
              <a:rPr lang="en-US" baseline="0" dirty="0" smtClean="0"/>
              <a:t> </a:t>
            </a:r>
            <a:r>
              <a:rPr lang="en-US" dirty="0" smtClean="0"/>
              <a:t>While the female are sensitive and behaving in a way that need help. And  also that women able to distinguish symptoms of their illness than men. Therefore, the behavior and symptoms of depression in females than males noticeable</a:t>
            </a:r>
            <a:r>
              <a:rPr lang="en-US" baseline="0" dirty="0" smtClean="0"/>
              <a:t> </a:t>
            </a:r>
            <a:r>
              <a:rPr lang="en-US" dirty="0" smtClean="0"/>
              <a:t> can also be caused by biological factors of women with hormonal changes the body when entering menopause. To make changes , both physical and mental</a:t>
            </a:r>
            <a:r>
              <a:rPr lang="en-US" baseline="0" dirty="0" smtClean="0"/>
              <a:t> status</a:t>
            </a:r>
            <a:endParaRPr lang="th-TH" dirty="0"/>
          </a:p>
        </p:txBody>
      </p:sp>
      <p:sp>
        <p:nvSpPr>
          <p:cNvPr id="4" name="Slide Number Placeholder 3"/>
          <p:cNvSpPr>
            <a:spLocks noGrp="1"/>
          </p:cNvSpPr>
          <p:nvPr>
            <p:ph type="sldNum" sz="quarter" idx="10"/>
          </p:nvPr>
        </p:nvSpPr>
        <p:spPr/>
        <p:txBody>
          <a:bodyPr/>
          <a:lstStyle/>
          <a:p>
            <a:fld id="{8DAC81FF-F662-49FB-9346-0E73912C83E8}" type="slidenum">
              <a:rPr lang="th-TH" smtClean="0"/>
              <a:pPr/>
              <a:t>31</a:t>
            </a:fld>
            <a:endParaRPr lang="th-TH"/>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h-TH" sz="1800" kern="1200" baseline="0" dirty="0" smtClean="0">
                <a:solidFill>
                  <a:schemeClr val="tx1"/>
                </a:solidFill>
                <a:latin typeface="+mn-lt"/>
                <a:ea typeface="+mn-ea"/>
                <a:cs typeface="+mn-cs"/>
              </a:rPr>
              <a:t>อาจเป็นผลกระทบจากภาวะทางประชากรศาสตร์ในเรื่องโครงสร้างอายุของประชากรสูงอายุที่มีแนวโน้มการสูงอายุเพิ่มขึ้น (ปราโมทย์ ประสาทกุล; และ ปัทมา ว่าพัฒนวงศ์. 2546: 5) อาจจากวิวัฒนาการด้านสาธารณสุขไทยและทั่วโลก ทำให้ประชากรมีแนวทางในการดูแลสุขภาพตนเองได้ดีขึ้น และมีสุขภาพแข็งแรงมากขึ้น ดังนั้นผู้สูงอายุที่มีอายุ 60-70 ปี จึงยังสามารถดูแลตัวเองและทำกิจกรรมต่างๆได้ ทำให้เกิดความรู้สึกว่าตนยังมีคุณค่า สามารถทำประโยชน์ให้กับสังคมได้ และมีความภูมิใจ ส่วนผู้สูงอายุที่มีอายุ 71-75 ปี จะมีปัญหาทางสุขภาพมากขึ้นเช่น ตามัว มือสั่น ข้อเข่าเสื่อม เป็นต้น จึงทำกิจกรรมต่างๆได้ลดลง ทำให้ผู้สูงอายุรู้สึกถึงความเสื่อมถอยของร่างกายอย่างเห็นได้ชัด ประกอบกับการที่เคยช่วยเหลือตัวเองได้ ก็ลดน้อยลง จนต้องพึ่งพาผู้อื่น ทำให้จิตใจหดหู่ และคิดถึงบั้นปลายชีวิตมากขึ้น สำหรับผู้สูงอายุที่มีอายุ มากกว่า 75 ปี จะรู้สึกยอมรับสภาพสังขารของตนเองได้มากขึ้น จึงเป็นการสนับสนุนผลการศึกษาที่ว่า ผู้สูงอายุที่มีอายุต่างกัน มีภาวะซึมเศร้าแตกต่างกัน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Potential impact of demographic aging population in the age structure of the elderly tends to increase</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evolution of global public health and in Thailand make the</a:t>
            </a:r>
            <a:r>
              <a:rPr lang="en-US" baseline="0" dirty="0" smtClean="0"/>
              <a:t> p</a:t>
            </a:r>
            <a:r>
              <a:rPr lang="en-US" dirty="0" smtClean="0"/>
              <a:t>opulation</a:t>
            </a:r>
            <a:r>
              <a:rPr lang="en-US" baseline="0" dirty="0" smtClean="0"/>
              <a:t> improved their</a:t>
            </a:r>
            <a:r>
              <a:rPr lang="en-US" dirty="0" smtClean="0"/>
              <a:t> assessment to health care. So the population are more stronger and healthier</a:t>
            </a:r>
            <a:r>
              <a:rPr lang="en-US" baseline="0" dirty="0" smtClean="0"/>
              <a:t> than in the past.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a:t>
            </a:r>
            <a:r>
              <a:rPr lang="en-US" baseline="0" dirty="0" smtClean="0"/>
              <a:t> </a:t>
            </a:r>
            <a:r>
              <a:rPr lang="en-US" dirty="0" smtClean="0"/>
              <a:t>elderly aged 60-70 years can take care of themselves and do various activities that make them feel they are valuable.</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but</a:t>
            </a:r>
            <a:r>
              <a:rPr lang="en-US" baseline="0" dirty="0" smtClean="0"/>
              <a:t> t</a:t>
            </a:r>
            <a:r>
              <a:rPr lang="en-US" dirty="0" smtClean="0"/>
              <a:t>hose aged 71-75 years are more health problems such as eye</a:t>
            </a:r>
            <a:r>
              <a:rPr lang="en-US" baseline="0" dirty="0" smtClean="0"/>
              <a:t> problems, </a:t>
            </a:r>
            <a:r>
              <a:rPr lang="en-US" dirty="0" smtClean="0"/>
              <a:t>hands tremor , osteoarthritis and others. so activities have decreased. Make the elderly feel the deterioration of the body</a:t>
            </a:r>
            <a:r>
              <a:rPr lang="en-US" baseline="0" dirty="0" smtClean="0"/>
              <a:t> and </a:t>
            </a:r>
            <a:r>
              <a:rPr lang="en-US" dirty="0" smtClean="0"/>
              <a:t>thinking about the end of life.</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For elderly older than 75 years will be more accepting of their own volition . It is supporting a study on that</a:t>
            </a:r>
            <a:r>
              <a:rPr lang="en-US" baseline="0" dirty="0" smtClean="0"/>
              <a:t> </a:t>
            </a:r>
            <a:r>
              <a:rPr lang="en-US" dirty="0" smtClean="0"/>
              <a:t>The elderly With different</a:t>
            </a:r>
            <a:r>
              <a:rPr lang="en-US" baseline="0" dirty="0" smtClean="0"/>
              <a:t> age had different level of </a:t>
            </a:r>
            <a:r>
              <a:rPr lang="en-US" dirty="0" smtClean="0"/>
              <a:t>depression.</a:t>
            </a:r>
            <a:endParaRPr lang="th-TH" dirty="0"/>
          </a:p>
        </p:txBody>
      </p:sp>
      <p:sp>
        <p:nvSpPr>
          <p:cNvPr id="4" name="Slide Number Placeholder 3"/>
          <p:cNvSpPr>
            <a:spLocks noGrp="1"/>
          </p:cNvSpPr>
          <p:nvPr>
            <p:ph type="sldNum" sz="quarter" idx="10"/>
          </p:nvPr>
        </p:nvSpPr>
        <p:spPr/>
        <p:txBody>
          <a:bodyPr/>
          <a:lstStyle/>
          <a:p>
            <a:fld id="{8DAC81FF-F662-49FB-9346-0E73912C83E8}" type="slidenum">
              <a:rPr lang="th-TH" smtClean="0"/>
              <a:pPr/>
              <a:t>32</a:t>
            </a:fld>
            <a:endParaRPr lang="th-TH"/>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buFont typeface="+mj-lt"/>
              <a:buNone/>
            </a:pPr>
            <a:r>
              <a:rPr lang="th-TH" dirty="0" smtClean="0"/>
              <a:t>การศึกษาการสนับสนุนทางสังคมและภาวะซึมเศร้า</a:t>
            </a:r>
          </a:p>
          <a:p>
            <a:pPr marL="0" indent="0" algn="l">
              <a:buFont typeface="+mj-lt"/>
              <a:buNone/>
            </a:pPr>
            <a:r>
              <a:rPr lang="th-TH" dirty="0" smtClean="0"/>
              <a:t>การสนับสนุนทางสังคมโดยรวม และรายด้าน ที่แตกต่างกันไม่มีความแตกต่างกันของระดับภาวะซึมเศร้าในกลุ่มตัวอย่าง</a:t>
            </a:r>
          </a:p>
          <a:p>
            <a:pPr marL="0" indent="0" algn="l">
              <a:buFont typeface="+mj-lt"/>
              <a:buNone/>
            </a:pPr>
            <a:r>
              <a:rPr lang="th-TH" dirty="0" smtClean="0"/>
              <a:t>กฎระเบียบ และเกณฑ์ในการให้ความช่วยเหลือผู้สูงอายุของชมรม และองค์กรต่างๆ: จะต้องมีความเดือดร้อน หรือมีปัญหาเข้าตามเกณฑ์จึงให้ความช่วยเหลือ </a:t>
            </a:r>
          </a:p>
          <a:p>
            <a:pPr marL="0" indent="0" algn="l">
              <a:buFont typeface="+mj-lt"/>
              <a:buNone/>
            </a:pPr>
            <a:r>
              <a:rPr lang="th-TH" dirty="0" smtClean="0"/>
              <a:t>ข้อจำกัดขององค์กรต่างๆ ที่เกี่ยวข้อง: งบประมาณขององค์กรต่างๆ ในการให้ความช่วยเหลือ, การเข้าถึงกลุ่มผู้สูงอายุที่เดือดร้อน</a:t>
            </a:r>
          </a:p>
          <a:p>
            <a:r>
              <a:rPr lang="en-US" dirty="0" smtClean="0"/>
              <a:t> </a:t>
            </a:r>
          </a:p>
          <a:p>
            <a:r>
              <a:rPr lang="en-US" dirty="0" smtClean="0"/>
              <a:t>Although there were differences in the level of depression in the population received social support from different</a:t>
            </a:r>
            <a:r>
              <a:rPr lang="en-US" baseline="0" dirty="0" smtClean="0"/>
              <a:t> sources, but from overalls there’re no different in the proportion of the people with depression in the different level of social support that may be caused by the </a:t>
            </a:r>
            <a:r>
              <a:rPr lang="en-US" dirty="0" smtClean="0"/>
              <a:t>Rules and criteria to assist the elderly of the community.</a:t>
            </a:r>
            <a:r>
              <a:rPr lang="en-US" baseline="0" dirty="0" smtClean="0"/>
              <a:t> The elderly </a:t>
            </a:r>
            <a:r>
              <a:rPr lang="en-US" dirty="0" smtClean="0"/>
              <a:t>must have suffered</a:t>
            </a:r>
            <a:r>
              <a:rPr lang="en-US" baseline="0" dirty="0" smtClean="0"/>
              <a:t> o</a:t>
            </a:r>
            <a:r>
              <a:rPr lang="en-US" dirty="0" smtClean="0"/>
              <a:t>r have</a:t>
            </a:r>
            <a:r>
              <a:rPr lang="en-US" baseline="0" dirty="0" smtClean="0"/>
              <a:t> the </a:t>
            </a:r>
            <a:r>
              <a:rPr lang="en-US" dirty="0" smtClean="0"/>
              <a:t>problems that meet the criteria for access the collaborations.</a:t>
            </a:r>
            <a:r>
              <a:rPr lang="en-US" baseline="0" dirty="0" smtClean="0"/>
              <a:t> And the l</a:t>
            </a:r>
            <a:r>
              <a:rPr lang="en-US" dirty="0" smtClean="0"/>
              <a:t>imitations of organizations Related to</a:t>
            </a:r>
            <a:r>
              <a:rPr lang="en-US" baseline="0" dirty="0" smtClean="0"/>
              <a:t> the</a:t>
            </a:r>
            <a:r>
              <a:rPr lang="en-US" dirty="0" smtClean="0"/>
              <a:t> budget and the </a:t>
            </a:r>
            <a:r>
              <a:rPr lang="en-US" dirty="0" err="1" smtClean="0"/>
              <a:t>accessment</a:t>
            </a:r>
            <a:r>
              <a:rPr lang="en-US" dirty="0" smtClean="0"/>
              <a:t> to the elderly in need. </a:t>
            </a:r>
            <a:endParaRPr lang="th-TH" dirty="0" smtClean="0"/>
          </a:p>
          <a:p>
            <a:endParaRPr lang="th-TH" dirty="0"/>
          </a:p>
        </p:txBody>
      </p:sp>
      <p:sp>
        <p:nvSpPr>
          <p:cNvPr id="4" name="Slide Number Placeholder 3"/>
          <p:cNvSpPr>
            <a:spLocks noGrp="1"/>
          </p:cNvSpPr>
          <p:nvPr>
            <p:ph type="sldNum" sz="quarter" idx="10"/>
          </p:nvPr>
        </p:nvSpPr>
        <p:spPr/>
        <p:txBody>
          <a:bodyPr/>
          <a:lstStyle/>
          <a:p>
            <a:fld id="{513B2060-D7B7-450D-B543-28176860DEA0}" type="slidenum">
              <a:rPr lang="th-TH" smtClean="0"/>
              <a:t>33</a:t>
            </a:fld>
            <a:endParaRPr lang="th-TH"/>
          </a:p>
        </p:txBody>
      </p:sp>
    </p:spTree>
    <p:extLst>
      <p:ext uri="{BB962C8B-B14F-4D97-AF65-F5344CB8AC3E}">
        <p14:creationId xmlns:p14="http://schemas.microsoft.com/office/powerpoint/2010/main" val="6355775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study found that women with depression are more than men. So should provide care for the elderly mentally more females. </a:t>
            </a:r>
          </a:p>
          <a:p>
            <a:r>
              <a:rPr lang="en-US" dirty="0" smtClean="0"/>
              <a:t>And … </a:t>
            </a:r>
            <a:r>
              <a:rPr lang="th-TH" dirty="0" smtClean="0"/>
              <a:t>อ่านตาม</a:t>
            </a:r>
            <a:endParaRPr lang="th-TH" dirty="0"/>
          </a:p>
        </p:txBody>
      </p:sp>
      <p:sp>
        <p:nvSpPr>
          <p:cNvPr id="4" name="Slide Number Placeholder 3"/>
          <p:cNvSpPr>
            <a:spLocks noGrp="1"/>
          </p:cNvSpPr>
          <p:nvPr>
            <p:ph type="sldNum" sz="quarter" idx="10"/>
          </p:nvPr>
        </p:nvSpPr>
        <p:spPr/>
        <p:txBody>
          <a:bodyPr/>
          <a:lstStyle/>
          <a:p>
            <a:fld id="{513B2060-D7B7-450D-B543-28176860DEA0}" type="slidenum">
              <a:rPr lang="th-TH" smtClean="0"/>
              <a:t>34</a:t>
            </a:fld>
            <a:endParaRPr lang="th-TH"/>
          </a:p>
        </p:txBody>
      </p:sp>
    </p:spTree>
    <p:extLst>
      <p:ext uri="{BB962C8B-B14F-4D97-AF65-F5344CB8AC3E}">
        <p14:creationId xmlns:p14="http://schemas.microsoft.com/office/powerpoint/2010/main" val="4144956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We’ll start</a:t>
            </a:r>
            <a:r>
              <a:rPr lang="en-US" baseline="0" dirty="0" smtClean="0"/>
              <a:t> with the background of this study</a:t>
            </a:r>
            <a:endParaRPr lang="th-TH" dirty="0"/>
          </a:p>
        </p:txBody>
      </p:sp>
      <p:sp>
        <p:nvSpPr>
          <p:cNvPr id="4" name="Slide Number Placeholder 3"/>
          <p:cNvSpPr>
            <a:spLocks noGrp="1"/>
          </p:cNvSpPr>
          <p:nvPr>
            <p:ph type="sldNum" sz="quarter" idx="10"/>
          </p:nvPr>
        </p:nvSpPr>
        <p:spPr/>
        <p:txBody>
          <a:bodyPr/>
          <a:lstStyle/>
          <a:p>
            <a:fld id="{F2D62F5E-1F1A-428F-A01B-50DBBA7DA536}" type="slidenum">
              <a:rPr lang="th-TH" smtClean="0"/>
              <a:pPr/>
              <a:t>3</a:t>
            </a:fld>
            <a:endParaRPr lang="th-TH"/>
          </a:p>
        </p:txBody>
      </p:sp>
    </p:spTree>
    <p:extLst>
      <p:ext uri="{BB962C8B-B14F-4D97-AF65-F5344CB8AC3E}">
        <p14:creationId xmlns:p14="http://schemas.microsoft.com/office/powerpoint/2010/main" val="29426681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Randomized pilot study should be made ​​to guide the modification tool. And samples Before the actual data collection</a:t>
            </a:r>
            <a:endParaRPr lang="th-TH" dirty="0" smtClean="0"/>
          </a:p>
          <a:p>
            <a:endParaRPr lang="en-US" dirty="0" smtClean="0"/>
          </a:p>
          <a:p>
            <a:r>
              <a:rPr lang="en-US" dirty="0" smtClean="0"/>
              <a:t>There should be a qualitative study with </a:t>
            </a:r>
            <a:r>
              <a:rPr lang="en-US" dirty="0" err="1" smtClean="0"/>
              <a:t>quantitatives</a:t>
            </a:r>
            <a:r>
              <a:rPr lang="en-US" dirty="0" smtClean="0"/>
              <a:t>, because of the limitations of the elderly’s problems such as the communication, perception and </a:t>
            </a:r>
            <a:r>
              <a:rPr lang="en-US" dirty="0" err="1" smtClean="0"/>
              <a:t>response.Which</a:t>
            </a:r>
            <a:r>
              <a:rPr lang="en-US" dirty="0" smtClean="0"/>
              <a:t> may lead to incomplete information. And qualitative study may show</a:t>
            </a:r>
            <a:r>
              <a:rPr lang="en-US" baseline="0" dirty="0" smtClean="0"/>
              <a:t> the </a:t>
            </a:r>
            <a:r>
              <a:rPr lang="en-US" dirty="0" smtClean="0"/>
              <a:t>real cause of depression in the elderly.</a:t>
            </a:r>
            <a:endParaRPr lang="th-TH" dirty="0"/>
          </a:p>
        </p:txBody>
      </p:sp>
      <p:sp>
        <p:nvSpPr>
          <p:cNvPr id="4" name="Slide Number Placeholder 3"/>
          <p:cNvSpPr>
            <a:spLocks noGrp="1"/>
          </p:cNvSpPr>
          <p:nvPr>
            <p:ph type="sldNum" sz="quarter" idx="10"/>
          </p:nvPr>
        </p:nvSpPr>
        <p:spPr/>
        <p:txBody>
          <a:bodyPr/>
          <a:lstStyle/>
          <a:p>
            <a:fld id="{513B2060-D7B7-450D-B543-28176860DEA0}" type="slidenum">
              <a:rPr lang="th-TH" smtClean="0"/>
              <a:t>35</a:t>
            </a:fld>
            <a:endParaRPr lang="th-TH"/>
          </a:p>
        </p:txBody>
      </p:sp>
    </p:spTree>
    <p:extLst>
      <p:ext uri="{BB962C8B-B14F-4D97-AF65-F5344CB8AC3E}">
        <p14:creationId xmlns:p14="http://schemas.microsoft.com/office/powerpoint/2010/main" val="8902834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850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h-TH" sz="1800" b="1" i="1" kern="1200" dirty="0" smtClean="0">
                <a:solidFill>
                  <a:schemeClr val="tx1"/>
                </a:solidFill>
                <a:latin typeface="+mn-lt"/>
                <a:ea typeface="+mn-ea"/>
                <a:cs typeface="+mn-cs"/>
              </a:rPr>
              <a:t>พูด</a:t>
            </a:r>
            <a:r>
              <a:rPr lang="en-US" sz="1800" b="1" i="1" kern="1200" dirty="0" smtClean="0">
                <a:solidFill>
                  <a:schemeClr val="tx1"/>
                </a:solidFill>
                <a:latin typeface="+mn-lt"/>
                <a:ea typeface="+mn-ea"/>
                <a:cs typeface="+mn-cs"/>
              </a:rPr>
              <a:t>Background</a:t>
            </a:r>
            <a:r>
              <a:rPr lang="en-US" sz="1800" i="1" kern="1200" dirty="0" smtClean="0">
                <a:solidFill>
                  <a:schemeClr val="tx1"/>
                </a:solidFill>
                <a:latin typeface="+mn-lt"/>
                <a:ea typeface="+mn-ea"/>
                <a:cs typeface="+mn-cs"/>
              </a:rPr>
              <a:t>:</a:t>
            </a:r>
            <a:r>
              <a:rPr lang="en-US" sz="1800" kern="1200" dirty="0" smtClean="0">
                <a:solidFill>
                  <a:schemeClr val="tx1"/>
                </a:solidFill>
                <a:latin typeface="+mn-lt"/>
                <a:ea typeface="+mn-ea"/>
                <a:cs typeface="+mn-cs"/>
              </a:rPr>
              <a:t> At present, elderly people are increasing and can become the main population in the future.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th-TH" dirty="0" smtClean="0"/>
              <a:t>เสริม</a:t>
            </a:r>
            <a:r>
              <a:rPr lang="en-US" dirty="0" smtClean="0"/>
              <a:t>And from the last census in 2000  by the Office for National Statistics. </a:t>
            </a:r>
          </a:p>
          <a:p>
            <a:pPr eaLnBrk="1" fontAlgn="auto" hangingPunct="1">
              <a:spcBef>
                <a:spcPts val="0"/>
              </a:spcBef>
              <a:spcAft>
                <a:spcPts val="0"/>
              </a:spcAft>
              <a:defRPr/>
            </a:pPr>
            <a:r>
              <a:rPr lang="en-US" dirty="0" smtClean="0"/>
              <a:t>The aging population is the only population group that is likely to increase rapidly, And still</a:t>
            </a:r>
            <a:r>
              <a:rPr lang="en-US" baseline="0" dirty="0" smtClean="0"/>
              <a:t> ongoing</a:t>
            </a:r>
          </a:p>
          <a:p>
            <a:pPr eaLnBrk="1" fontAlgn="auto" hangingPunct="1">
              <a:spcBef>
                <a:spcPts val="0"/>
              </a:spcBef>
              <a:spcAft>
                <a:spcPts val="0"/>
              </a:spcAft>
              <a:defRPr/>
            </a:pPr>
            <a:r>
              <a:rPr lang="en-US" dirty="0" smtClean="0"/>
              <a:t>So the elderly population is importance group that we must focus on the management of depression as well.</a:t>
            </a:r>
            <a:endParaRPr lang="th-TH" dirty="0"/>
          </a:p>
        </p:txBody>
      </p:sp>
      <p:sp>
        <p:nvSpPr>
          <p:cNvPr id="665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CF2E7B5-BE4D-482F-A855-B220B1B9F384}" type="slidenum">
              <a:rPr lang="th-TH" smtClean="0"/>
              <a:pPr fontAlgn="base">
                <a:spcBef>
                  <a:spcPct val="0"/>
                </a:spcBef>
                <a:spcAft>
                  <a:spcPct val="0"/>
                </a:spcAft>
                <a:defRPr/>
              </a:pPr>
              <a:t>4</a:t>
            </a:fld>
            <a:endParaRPr lang="th-TH"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th-TH" dirty="0" smtClean="0"/>
              <a:t>พูด</a:t>
            </a:r>
            <a:r>
              <a:rPr lang="en-US" dirty="0" smtClean="0"/>
              <a:t>Depression is a health problem that is common in the general population. And the prevalence increased with age.</a:t>
            </a:r>
          </a:p>
          <a:p>
            <a:pPr eaLnBrk="1" hangingPunct="1">
              <a:spcBef>
                <a:spcPct val="0"/>
              </a:spcBef>
            </a:pPr>
            <a:endParaRPr lang="en-US" sz="1800" kern="1200" dirty="0" smtClean="0">
              <a:solidFill>
                <a:schemeClr val="tx1"/>
              </a:solidFill>
              <a:latin typeface="+mn-lt"/>
              <a:ea typeface="+mn-ea"/>
              <a:cs typeface="+mn-cs"/>
            </a:endParaRPr>
          </a:p>
          <a:p>
            <a:pPr eaLnBrk="1" hangingPunct="1">
              <a:spcBef>
                <a:spcPct val="0"/>
              </a:spcBef>
            </a:pPr>
            <a:r>
              <a:rPr lang="en-US" sz="1800" kern="1200" dirty="0" smtClean="0">
                <a:solidFill>
                  <a:schemeClr val="tx1"/>
                </a:solidFill>
                <a:latin typeface="+mn-lt"/>
                <a:ea typeface="+mn-ea"/>
                <a:cs typeface="+mn-cs"/>
              </a:rPr>
              <a:t>Depression in elderly is more severe than in the young resulting in high suicidal success rate. The elderly club can support elderly and reduce the number of depressed person. The Elderly club in Wang Nam </a:t>
            </a:r>
            <a:r>
              <a:rPr lang="en-US" sz="1800" kern="1200" dirty="0" err="1" smtClean="0">
                <a:solidFill>
                  <a:schemeClr val="tx1"/>
                </a:solidFill>
                <a:latin typeface="+mn-lt"/>
                <a:ea typeface="+mn-ea"/>
                <a:cs typeface="+mn-cs"/>
              </a:rPr>
              <a:t>Khu</a:t>
            </a:r>
            <a:r>
              <a:rPr lang="en-US" sz="1800" kern="1200" dirty="0" smtClean="0">
                <a:solidFill>
                  <a:schemeClr val="tx1"/>
                </a:solidFill>
                <a:latin typeface="+mn-lt"/>
                <a:ea typeface="+mn-ea"/>
                <a:cs typeface="+mn-cs"/>
              </a:rPr>
              <a:t> </a:t>
            </a:r>
            <a:r>
              <a:rPr lang="en-US" sz="1800" kern="1200" dirty="0" err="1" smtClean="0">
                <a:solidFill>
                  <a:schemeClr val="tx1"/>
                </a:solidFill>
                <a:latin typeface="+mn-lt"/>
                <a:ea typeface="+mn-ea"/>
                <a:cs typeface="+mn-cs"/>
              </a:rPr>
              <a:t>subdistrict</a:t>
            </a:r>
            <a:r>
              <a:rPr lang="en-US" sz="1800" kern="1200" dirty="0" smtClean="0">
                <a:solidFill>
                  <a:schemeClr val="tx1"/>
                </a:solidFill>
                <a:latin typeface="+mn-lt"/>
                <a:ea typeface="+mn-ea"/>
                <a:cs typeface="+mn-cs"/>
              </a:rPr>
              <a:t> has regular activities which are supported by the government. This study is aimed to study degree of depression and support of elderly people who join the elderly club regularly. And, factors such as sex, gender, marital status, education and other factors are also studied. </a:t>
            </a:r>
            <a:endParaRPr lang="en-US" dirty="0" smtClean="0"/>
          </a:p>
          <a:p>
            <a:pPr eaLnBrk="1" hangingPunct="1">
              <a:spcBef>
                <a:spcPct val="0"/>
              </a:spcBef>
            </a:pPr>
            <a:endParaRPr lang="en-US" dirty="0" smtClean="0"/>
          </a:p>
          <a:p>
            <a:pPr eaLnBrk="1" hangingPunct="1">
              <a:spcBef>
                <a:spcPct val="0"/>
              </a:spcBef>
            </a:pPr>
            <a:endParaRPr lang="en-US" dirty="0" smtClean="0"/>
          </a:p>
          <a:p>
            <a:pPr eaLnBrk="1" hangingPunct="1">
              <a:spcBef>
                <a:spcPct val="0"/>
              </a:spcBef>
            </a:pPr>
            <a:r>
              <a:rPr lang="th-TH" dirty="0" smtClean="0"/>
              <a:t>เสริม</a:t>
            </a:r>
            <a:r>
              <a:rPr lang="en-US" dirty="0" smtClean="0"/>
              <a:t>Aged 80 years and over had the highest prevalence. And the prevalence among the elderly is</a:t>
            </a:r>
            <a:r>
              <a:rPr lang="en-US" baseline="0" dirty="0" smtClean="0"/>
              <a:t> more t</a:t>
            </a:r>
            <a:r>
              <a:rPr lang="en-US" dirty="0" smtClean="0"/>
              <a:t>han the average of all age groups.</a:t>
            </a:r>
          </a:p>
          <a:p>
            <a:pPr eaLnBrk="1" hangingPunct="1">
              <a:spcBef>
                <a:spcPct val="0"/>
              </a:spcBef>
            </a:pPr>
            <a:r>
              <a:rPr lang="en-US" dirty="0" smtClean="0"/>
              <a:t>The prevalence of depression in the elderly</a:t>
            </a:r>
            <a:r>
              <a:rPr lang="en-US" baseline="0" dirty="0" smtClean="0"/>
              <a:t> of</a:t>
            </a:r>
            <a:r>
              <a:rPr lang="en-US" dirty="0" smtClean="0"/>
              <a:t> Thailand 2007 epidemiological survey of psychiatric disorders of Thailand . Found a prevalence of 23.86 percent .</a:t>
            </a:r>
          </a:p>
          <a:p>
            <a:pPr eaLnBrk="1" hangingPunct="1">
              <a:spcBef>
                <a:spcPct val="0"/>
              </a:spcBef>
            </a:pPr>
            <a:r>
              <a:rPr lang="en-US" dirty="0" smtClean="0"/>
              <a:t>80 percent of patients can be healed so the patient should be treated immediately</a:t>
            </a:r>
          </a:p>
          <a:p>
            <a:pPr eaLnBrk="1" hangingPunct="1">
              <a:spcBef>
                <a:spcPct val="0"/>
              </a:spcBef>
            </a:pPr>
            <a:r>
              <a:rPr lang="en-US" dirty="0" smtClean="0"/>
              <a:t>Psychiatric research which studies found that depression can be treated with antidepressants in combination with the treatment of mental illness.</a:t>
            </a:r>
          </a:p>
          <a:p>
            <a:pPr eaLnBrk="1" hangingPunct="1">
              <a:spcBef>
                <a:spcPct val="0"/>
              </a:spcBef>
            </a:pPr>
            <a:r>
              <a:rPr lang="en-US" dirty="0" smtClean="0"/>
              <a:t>Ignoring may cause of severe damage to both elderly and people around them</a:t>
            </a:r>
            <a:endParaRPr lang="th-TH" dirty="0" smtClean="0"/>
          </a:p>
        </p:txBody>
      </p:sp>
      <p:sp>
        <p:nvSpPr>
          <p:cNvPr id="655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0473572-A65F-4EB4-B018-6E6F2DE8EB70}" type="slidenum">
              <a:rPr lang="th-TH" smtClean="0"/>
              <a:pPr fontAlgn="base">
                <a:spcBef>
                  <a:spcPct val="0"/>
                </a:spcBef>
                <a:spcAft>
                  <a:spcPct val="0"/>
                </a:spcAft>
                <a:defRPr/>
              </a:pPr>
              <a:t>5</a:t>
            </a:fld>
            <a:endParaRPr lang="th-TH"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sz="1800" b="0" dirty="0" smtClean="0"/>
              <a:t>Cause of depression are the changing of biochemical in the brain including : Serotonin, Nor-epinephrine and dopamine</a:t>
            </a:r>
            <a:r>
              <a:rPr lang="th-TH" sz="1800" b="0" dirty="0" smtClean="0"/>
              <a:t> </a:t>
            </a:r>
          </a:p>
          <a:p>
            <a:r>
              <a:rPr lang="en-US" sz="1800" b="0" dirty="0" smtClean="0">
                <a:solidFill>
                  <a:srgbClr val="FF0000"/>
                </a:solidFill>
              </a:rPr>
              <a:t>But found that Social and Psychological factors encourage the change of the biochemical</a:t>
            </a:r>
          </a:p>
          <a:p>
            <a:r>
              <a:rPr lang="en-US" sz="1800" b="0" dirty="0" smtClean="0"/>
              <a:t>Current social condition </a:t>
            </a:r>
            <a:r>
              <a:rPr lang="en-US" sz="1800" b="0" dirty="0" smtClean="0">
                <a:sym typeface="Wingdings" pitchFamily="2" charset="2"/>
              </a:rPr>
              <a:t>of Thailand was evolved into industrial society that cause of </a:t>
            </a:r>
            <a:r>
              <a:rPr lang="en-US" sz="1800" b="0" dirty="0" smtClean="0"/>
              <a:t>Changing in lifestyle patterns and relationships </a:t>
            </a:r>
          </a:p>
          <a:p>
            <a:r>
              <a:rPr lang="en-US" sz="1800" b="0" dirty="0" smtClean="0">
                <a:sym typeface="Wingdings" pitchFamily="2" charset="2"/>
              </a:rPr>
              <a:t>All of the changing makes the</a:t>
            </a:r>
            <a:r>
              <a:rPr lang="en-US" sz="1800" b="0" baseline="0" dirty="0" smtClean="0">
                <a:sym typeface="Wingdings" pitchFamily="2" charset="2"/>
              </a:rPr>
              <a:t> </a:t>
            </a:r>
            <a:r>
              <a:rPr lang="en-US" sz="1800" b="0" dirty="0" smtClean="0">
                <a:sym typeface="Wingdings" pitchFamily="2" charset="2"/>
              </a:rPr>
              <a:t>elderly estranged from family </a:t>
            </a:r>
            <a:r>
              <a:rPr lang="en-US" b="0" dirty="0" smtClean="0"/>
              <a:t>And</a:t>
            </a:r>
            <a:r>
              <a:rPr lang="en-US" b="0" baseline="0" dirty="0" smtClean="0"/>
              <a:t> the reduction of mental s</a:t>
            </a:r>
            <a:r>
              <a:rPr lang="en-US" b="0" dirty="0" smtClean="0"/>
              <a:t>upport mental Leads to depression</a:t>
            </a:r>
            <a:endParaRPr lang="en-US" sz="1800" b="0" dirty="0" smtClean="0">
              <a:sym typeface="Wingdings" pitchFamily="2" charset="2"/>
            </a:endParaRPr>
          </a:p>
          <a:p>
            <a:r>
              <a:rPr lang="en-US" sz="1800" b="0" dirty="0" smtClean="0"/>
              <a:t>Social support or attending social events such as in the </a:t>
            </a:r>
            <a:r>
              <a:rPr lang="en-US" sz="1800" b="0" dirty="0" err="1" smtClean="0"/>
              <a:t>elderly’s</a:t>
            </a:r>
            <a:r>
              <a:rPr lang="en-US" sz="1800" b="0" dirty="0" smtClean="0"/>
              <a:t> club may help reducing in the severity of the stress.</a:t>
            </a:r>
            <a:endParaRPr lang="th-TH" sz="1800" b="0" dirty="0" smtClean="0"/>
          </a:p>
        </p:txBody>
      </p:sp>
      <p:sp>
        <p:nvSpPr>
          <p:cNvPr id="4" name="Slide Number Placeholder 3"/>
          <p:cNvSpPr>
            <a:spLocks noGrp="1"/>
          </p:cNvSpPr>
          <p:nvPr>
            <p:ph type="sldNum" sz="quarter" idx="10"/>
          </p:nvPr>
        </p:nvSpPr>
        <p:spPr/>
        <p:txBody>
          <a:bodyPr/>
          <a:lstStyle/>
          <a:p>
            <a:fld id="{9C597AFA-0062-422A-AD88-C1DD9A066A2D}" type="slidenum">
              <a:rPr lang="th-TH" smtClean="0"/>
              <a:pPr/>
              <a:t>6</a:t>
            </a:fld>
            <a:endParaRPr lang="th-TH"/>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ตัวยึดรูปบนภาพนิ่ง 1"/>
          <p:cNvSpPr>
            <a:spLocks noGrp="1" noRot="1" noChangeAspect="1" noTextEdit="1"/>
          </p:cNvSpPr>
          <p:nvPr>
            <p:ph type="sldImg"/>
          </p:nvPr>
        </p:nvSpPr>
        <p:spPr bwMode="auto">
          <a:noFill/>
          <a:ln>
            <a:solidFill>
              <a:srgbClr val="000000"/>
            </a:solidFill>
            <a:miter lim="800000"/>
            <a:headEnd/>
            <a:tailEnd/>
          </a:ln>
        </p:spPr>
      </p:sp>
      <p:sp>
        <p:nvSpPr>
          <p:cNvPr id="83971" name="ตัวยึดบันทึกย่อ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	So the main objective of this research is To study the effects of social support on depression in the elderly who </a:t>
            </a:r>
            <a:r>
              <a:rPr lang="en-US" sz="1800" dirty="0" smtClean="0"/>
              <a:t>regularly participated </a:t>
            </a:r>
            <a:r>
              <a:rPr lang="en-US" dirty="0" smtClean="0"/>
              <a:t>in the 	Elderly’s club</a:t>
            </a:r>
            <a:r>
              <a:rPr lang="en-US" baseline="0" dirty="0" smtClean="0"/>
              <a:t> of</a:t>
            </a:r>
            <a:r>
              <a:rPr lang="en-US" dirty="0" smtClean="0"/>
              <a:t> Wang Nam Khu subdistrict, </a:t>
            </a:r>
            <a:r>
              <a:rPr lang="en-US" dirty="0" err="1" smtClean="0"/>
              <a:t>Phitsanulok</a:t>
            </a:r>
            <a:r>
              <a:rPr lang="en-US" dirty="0" smtClean="0"/>
              <a:t>.</a:t>
            </a:r>
          </a:p>
          <a:p>
            <a:pPr lvl="1">
              <a:spcBef>
                <a:spcPct val="0"/>
              </a:spcBef>
            </a:pPr>
            <a:r>
              <a:rPr lang="en-US" dirty="0" smtClean="0"/>
              <a:t>	</a:t>
            </a:r>
          </a:p>
          <a:p>
            <a:pPr lvl="1">
              <a:spcBef>
                <a:spcPct val="0"/>
              </a:spcBef>
            </a:pPr>
            <a:r>
              <a:rPr lang="en-US" dirty="0" smtClean="0"/>
              <a:t>	And the secondary objectives are </a:t>
            </a:r>
            <a:r>
              <a:rPr lang="en-US" sz="2400" dirty="0" smtClean="0"/>
              <a:t>To study depression and social support of the elderly who regularly participated in the Elderly’s club</a:t>
            </a:r>
            <a:r>
              <a:rPr lang="en-US" sz="2400" baseline="0" dirty="0" smtClean="0"/>
              <a:t> of</a:t>
            </a:r>
            <a:r>
              <a:rPr lang="en-US" sz="2400" dirty="0" smtClean="0"/>
              <a:t> Wang Nam 	Khu subdistrict, </a:t>
            </a:r>
            <a:r>
              <a:rPr lang="en-US" sz="2400" dirty="0" err="1" smtClean="0"/>
              <a:t>Phitsanulok</a:t>
            </a:r>
            <a:r>
              <a:rPr lang="en-US" sz="2400" dirty="0" smtClean="0"/>
              <a:t>. and</a:t>
            </a:r>
          </a:p>
          <a:p>
            <a:pPr lvl="1">
              <a:spcBef>
                <a:spcPct val="0"/>
              </a:spcBef>
            </a:pPr>
            <a:r>
              <a:rPr lang="en-US" sz="2400" dirty="0" smtClean="0"/>
              <a:t>	To study other factors, including gender, age, marital status, occupancy</a:t>
            </a:r>
            <a:r>
              <a:rPr lang="en-US" sz="2400" baseline="0" dirty="0" smtClean="0"/>
              <a:t> and</a:t>
            </a:r>
            <a:r>
              <a:rPr lang="en-US" sz="2400" dirty="0" smtClean="0"/>
              <a:t> education on depression in the elderly who regularly participated in the Elderly’s club</a:t>
            </a:r>
            <a:r>
              <a:rPr lang="en-US" sz="2400" baseline="0" dirty="0" smtClean="0"/>
              <a:t> of</a:t>
            </a:r>
            <a:r>
              <a:rPr lang="en-US" sz="2400" dirty="0" smtClean="0"/>
              <a:t> Wang Nam Khu subdistrict, </a:t>
            </a:r>
            <a:r>
              <a:rPr lang="en-US" sz="2400" dirty="0" err="1" smtClean="0"/>
              <a:t>Phitsanulok</a:t>
            </a:r>
            <a:r>
              <a:rPr lang="en-US" sz="2400" dirty="0" smtClean="0"/>
              <a:t>.</a:t>
            </a:r>
          </a:p>
          <a:p>
            <a:pPr eaLnBrk="1" hangingPunct="1">
              <a:spcBef>
                <a:spcPct val="0"/>
              </a:spcBef>
            </a:pPr>
            <a:endParaRPr lang="th-TH" dirty="0" smtClean="0"/>
          </a:p>
        </p:txBody>
      </p:sp>
      <p:sp>
        <p:nvSpPr>
          <p:cNvPr id="75780" name="ตัวยึดหมายเลขภาพนิ่ง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AAC213-39D9-4895-AD20-7276E1098B7D}" type="slidenum">
              <a:rPr lang="th-TH" smtClean="0"/>
              <a:pPr fontAlgn="base">
                <a:spcBef>
                  <a:spcPct val="0"/>
                </a:spcBef>
                <a:spcAft>
                  <a:spcPct val="0"/>
                </a:spcAft>
                <a:defRPr/>
              </a:pPr>
              <a:t>7</a:t>
            </a:fld>
            <a:endParaRPr lang="th-TH"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research</a:t>
            </a:r>
            <a:r>
              <a:rPr lang="en-US" baseline="0" dirty="0" smtClean="0"/>
              <a:t> is a survey research, with cross-sectional analysis design</a:t>
            </a:r>
          </a:p>
          <a:p>
            <a:pPr marL="0" marR="0" lvl="1" indent="0" algn="l" defTabSz="914400" rtl="0" eaLnBrk="1" fontAlgn="auto" latinLnBrk="0" hangingPunct="1">
              <a:lnSpc>
                <a:spcPct val="100000"/>
              </a:lnSpc>
              <a:spcBef>
                <a:spcPts val="0"/>
              </a:spcBef>
              <a:spcAft>
                <a:spcPts val="0"/>
              </a:spcAft>
              <a:buClrTx/>
              <a:buSzTx/>
              <a:buFontTx/>
              <a:buNone/>
              <a:tabLst/>
              <a:defRPr/>
            </a:pPr>
            <a:r>
              <a:rPr lang="en-US" baseline="0" dirty="0" smtClean="0"/>
              <a:t>We used the data from the </a:t>
            </a:r>
            <a:r>
              <a:rPr lang="en-US" dirty="0" smtClean="0"/>
              <a:t>questionnaire’s answer of the elderly (age&gt; 60 years) who lives in Wang Nam Khu subdistrict</a:t>
            </a:r>
            <a:endParaRPr lang="th-TH" dirty="0" smtClean="0"/>
          </a:p>
          <a:p>
            <a:endParaRPr lang="th-TH" dirty="0"/>
          </a:p>
        </p:txBody>
      </p:sp>
      <p:sp>
        <p:nvSpPr>
          <p:cNvPr id="4" name="Slide Number Placeholder 3"/>
          <p:cNvSpPr>
            <a:spLocks noGrp="1"/>
          </p:cNvSpPr>
          <p:nvPr>
            <p:ph type="sldNum" sz="quarter" idx="10"/>
          </p:nvPr>
        </p:nvSpPr>
        <p:spPr/>
        <p:txBody>
          <a:bodyPr/>
          <a:lstStyle/>
          <a:p>
            <a:fld id="{F2D62F5E-1F1A-428F-A01B-50DBBA7DA536}" type="slidenum">
              <a:rPr lang="th-TH" smtClean="0"/>
              <a:pPr/>
              <a:t>9</a:t>
            </a:fld>
            <a:endParaRPr lang="th-TH"/>
          </a:p>
        </p:txBody>
      </p:sp>
    </p:spTree>
    <p:extLst>
      <p:ext uri="{BB962C8B-B14F-4D97-AF65-F5344CB8AC3E}">
        <p14:creationId xmlns:p14="http://schemas.microsoft.com/office/powerpoint/2010/main" val="11938166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th-TH" sz="1800" dirty="0" smtClean="0"/>
              <a:t> </a:t>
            </a:r>
            <a:r>
              <a:rPr lang="en-US" sz="1800" dirty="0" smtClean="0"/>
              <a:t>Also in this study. We divided the sample into 2 groups</a:t>
            </a:r>
          </a:p>
          <a:p>
            <a:pPr>
              <a:buNone/>
            </a:pPr>
            <a:r>
              <a:rPr lang="en-US" sz="1800" dirty="0" smtClean="0"/>
              <a:t>Those without depression (Who has scored 0-12 points),</a:t>
            </a:r>
            <a:r>
              <a:rPr lang="en-US" sz="1800" baseline="0" dirty="0" smtClean="0"/>
              <a:t> and </a:t>
            </a:r>
            <a:endParaRPr lang="en-US" sz="1800" dirty="0" smtClean="0"/>
          </a:p>
          <a:p>
            <a:pPr>
              <a:buNone/>
            </a:pPr>
            <a:r>
              <a:rPr lang="en-US" sz="1800" dirty="0" smtClean="0"/>
              <a:t>People with depression (Those who scored &gt; 13 points or more).</a:t>
            </a:r>
          </a:p>
          <a:p>
            <a:pPr>
              <a:buNone/>
            </a:pPr>
            <a:endParaRPr lang="en-US" sz="1800" dirty="0" smtClean="0"/>
          </a:p>
          <a:p>
            <a:r>
              <a:rPr lang="en-US" sz="1800" kern="1200" dirty="0" smtClean="0">
                <a:solidFill>
                  <a:schemeClr val="tx1"/>
                </a:solidFill>
                <a:latin typeface="+mn-lt"/>
                <a:ea typeface="+mn-ea"/>
                <a:cs typeface="+mn-cs"/>
              </a:rPr>
              <a:t>16 from Families and communities </a:t>
            </a:r>
          </a:p>
          <a:p>
            <a:r>
              <a:rPr lang="en-US" sz="1800" kern="1200" dirty="0" smtClean="0">
                <a:solidFill>
                  <a:schemeClr val="tx1"/>
                </a:solidFill>
                <a:latin typeface="+mn-lt"/>
                <a:ea typeface="+mn-ea"/>
                <a:cs typeface="+mn-cs"/>
              </a:rPr>
              <a:t>5 from the </a:t>
            </a:r>
            <a:r>
              <a:rPr lang="en-US" sz="1800" kern="1200" dirty="0" err="1" smtClean="0">
                <a:solidFill>
                  <a:schemeClr val="tx1"/>
                </a:solidFill>
                <a:latin typeface="+mn-lt"/>
                <a:ea typeface="+mn-ea"/>
                <a:cs typeface="+mn-cs"/>
              </a:rPr>
              <a:t>Elderly’s</a:t>
            </a:r>
            <a:r>
              <a:rPr lang="en-US" sz="1800" kern="1200" dirty="0" smtClean="0">
                <a:solidFill>
                  <a:schemeClr val="tx1"/>
                </a:solidFill>
                <a:latin typeface="+mn-lt"/>
                <a:ea typeface="+mn-ea"/>
                <a:cs typeface="+mn-cs"/>
              </a:rPr>
              <a:t> club and 3 from organizations and private restrictions.</a:t>
            </a:r>
          </a:p>
          <a:p>
            <a:pPr>
              <a:buNone/>
            </a:pPr>
            <a:endParaRPr lang="th-TH" dirty="0" smtClean="0"/>
          </a:p>
          <a:p>
            <a:endParaRPr lang="th-TH" dirty="0"/>
          </a:p>
        </p:txBody>
      </p:sp>
      <p:sp>
        <p:nvSpPr>
          <p:cNvPr id="4" name="Slide Number Placeholder 3"/>
          <p:cNvSpPr>
            <a:spLocks noGrp="1"/>
          </p:cNvSpPr>
          <p:nvPr>
            <p:ph type="sldNum" sz="quarter" idx="10"/>
          </p:nvPr>
        </p:nvSpPr>
        <p:spPr/>
        <p:txBody>
          <a:bodyPr/>
          <a:lstStyle/>
          <a:p>
            <a:fld id="{0D644A10-623E-483E-A3FF-89009E6131E8}" type="slidenum">
              <a:rPr lang="th-TH" smtClean="0"/>
              <a:pPr/>
              <a:t>10</a:t>
            </a:fld>
            <a:endParaRPr lang="th-TH"/>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22D5CDA8-F5F8-406A-83DC-7FA42938E8B1}" type="datetimeFigureOut">
              <a:rPr lang="th-TH" smtClean="0"/>
              <a:pPr/>
              <a:t>24/12/56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569CD862-AA65-402C-ACF1-23D162A5C127}" type="slidenum">
              <a:rPr lang="th-TH" smtClean="0"/>
              <a:pPr/>
              <a:t>‹#›</a:t>
            </a:fld>
            <a:endParaRPr lang="th-TH"/>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2D5CDA8-F5F8-406A-83DC-7FA42938E8B1}" type="datetimeFigureOut">
              <a:rPr lang="th-TH" smtClean="0"/>
              <a:pPr/>
              <a:t>24/12/56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569CD862-AA65-402C-ACF1-23D162A5C127}" type="slidenum">
              <a:rPr lang="th-TH" smtClean="0"/>
              <a:pPr/>
              <a:t>‹#›</a:t>
            </a:fld>
            <a:endParaRPr lang="th-T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2D5CDA8-F5F8-406A-83DC-7FA42938E8B1}" type="datetimeFigureOut">
              <a:rPr lang="th-TH" smtClean="0"/>
              <a:pPr/>
              <a:t>24/12/56</a:t>
            </a:fld>
            <a:endParaRPr lang="th-TH"/>
          </a:p>
        </p:txBody>
      </p:sp>
      <p:sp>
        <p:nvSpPr>
          <p:cNvPr id="5" name="Footer Placeholder 4"/>
          <p:cNvSpPr>
            <a:spLocks noGrp="1"/>
          </p:cNvSpPr>
          <p:nvPr>
            <p:ph type="ftr" sz="quarter" idx="11"/>
          </p:nvPr>
        </p:nvSpPr>
        <p:spPr>
          <a:xfrm>
            <a:off x="2640597" y="6377459"/>
            <a:ext cx="3836404" cy="365125"/>
          </a:xfrm>
        </p:spPr>
        <p:txBody>
          <a:bodyPr/>
          <a:lstStyle/>
          <a:p>
            <a:endParaRPr lang="th-TH"/>
          </a:p>
        </p:txBody>
      </p:sp>
      <p:sp>
        <p:nvSpPr>
          <p:cNvPr id="6" name="Slide Number Placeholder 5"/>
          <p:cNvSpPr>
            <a:spLocks noGrp="1"/>
          </p:cNvSpPr>
          <p:nvPr>
            <p:ph type="sldNum" sz="quarter" idx="12"/>
          </p:nvPr>
        </p:nvSpPr>
        <p:spPr/>
        <p:txBody>
          <a:bodyPr/>
          <a:lstStyle/>
          <a:p>
            <a:fld id="{569CD862-AA65-402C-ACF1-23D162A5C127}" type="slidenum">
              <a:rPr lang="th-TH" smtClean="0"/>
              <a:pPr/>
              <a:t>‹#›</a:t>
            </a:fld>
            <a:endParaRPr lang="th-T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2D5CDA8-F5F8-406A-83DC-7FA42938E8B1}" type="datetimeFigureOut">
              <a:rPr lang="th-TH" smtClean="0"/>
              <a:pPr/>
              <a:t>24/12/56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569CD862-AA65-402C-ACF1-23D162A5C127}" type="slidenum">
              <a:rPr lang="th-TH" smtClean="0"/>
              <a:pPr/>
              <a:t>‹#›</a:t>
            </a:fld>
            <a:endParaRPr lang="th-T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2D5CDA8-F5F8-406A-83DC-7FA42938E8B1}" type="datetimeFigureOut">
              <a:rPr lang="th-TH" smtClean="0"/>
              <a:pPr/>
              <a:t>24/12/56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569CD862-AA65-402C-ACF1-23D162A5C127}" type="slidenum">
              <a:rPr lang="th-TH" smtClean="0"/>
              <a:pPr/>
              <a:t>‹#›</a:t>
            </a:fld>
            <a:endParaRPr lang="th-TH"/>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2D5CDA8-F5F8-406A-83DC-7FA42938E8B1}" type="datetimeFigureOut">
              <a:rPr lang="th-TH" smtClean="0"/>
              <a:pPr/>
              <a:t>24/12/56</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569CD862-AA65-402C-ACF1-23D162A5C127}" type="slidenum">
              <a:rPr lang="th-TH" smtClean="0"/>
              <a:pPr/>
              <a:t>‹#›</a:t>
            </a:fld>
            <a:endParaRPr lang="th-T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2D5CDA8-F5F8-406A-83DC-7FA42938E8B1}" type="datetimeFigureOut">
              <a:rPr lang="th-TH" smtClean="0"/>
              <a:pPr/>
              <a:t>24/12/56</a:t>
            </a:fld>
            <a:endParaRPr lang="th-TH"/>
          </a:p>
        </p:txBody>
      </p:sp>
      <p:sp>
        <p:nvSpPr>
          <p:cNvPr id="8" name="Footer Placeholder 7"/>
          <p:cNvSpPr>
            <a:spLocks noGrp="1"/>
          </p:cNvSpPr>
          <p:nvPr>
            <p:ph type="ftr" sz="quarter" idx="11"/>
          </p:nvPr>
        </p:nvSpPr>
        <p:spPr/>
        <p:txBody>
          <a:bodyPr/>
          <a:lstStyle/>
          <a:p>
            <a:endParaRPr lang="th-TH"/>
          </a:p>
        </p:txBody>
      </p:sp>
      <p:sp>
        <p:nvSpPr>
          <p:cNvPr id="9" name="Slide Number Placeholder 8"/>
          <p:cNvSpPr>
            <a:spLocks noGrp="1"/>
          </p:cNvSpPr>
          <p:nvPr>
            <p:ph type="sldNum" sz="quarter" idx="12"/>
          </p:nvPr>
        </p:nvSpPr>
        <p:spPr/>
        <p:txBody>
          <a:bodyPr/>
          <a:lstStyle/>
          <a:p>
            <a:fld id="{569CD862-AA65-402C-ACF1-23D162A5C127}" type="slidenum">
              <a:rPr lang="th-TH" smtClean="0"/>
              <a:pPr/>
              <a:t>‹#›</a:t>
            </a:fld>
            <a:endParaRPr lang="th-T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2D5CDA8-F5F8-406A-83DC-7FA42938E8B1}" type="datetimeFigureOut">
              <a:rPr lang="th-TH" smtClean="0"/>
              <a:pPr/>
              <a:t>24/12/56</a:t>
            </a:fld>
            <a:endParaRPr lang="th-TH"/>
          </a:p>
        </p:txBody>
      </p:sp>
      <p:sp>
        <p:nvSpPr>
          <p:cNvPr id="4" name="Footer Placeholder 3"/>
          <p:cNvSpPr>
            <a:spLocks noGrp="1"/>
          </p:cNvSpPr>
          <p:nvPr>
            <p:ph type="ftr" sz="quarter" idx="11"/>
          </p:nvPr>
        </p:nvSpPr>
        <p:spPr/>
        <p:txBody>
          <a:bodyPr/>
          <a:lstStyle/>
          <a:p>
            <a:endParaRPr lang="th-TH"/>
          </a:p>
        </p:txBody>
      </p:sp>
      <p:sp>
        <p:nvSpPr>
          <p:cNvPr id="5" name="Slide Number Placeholder 4"/>
          <p:cNvSpPr>
            <a:spLocks noGrp="1"/>
          </p:cNvSpPr>
          <p:nvPr>
            <p:ph type="sldNum" sz="quarter" idx="12"/>
          </p:nvPr>
        </p:nvSpPr>
        <p:spPr/>
        <p:txBody>
          <a:bodyPr/>
          <a:lstStyle/>
          <a:p>
            <a:fld id="{569CD862-AA65-402C-ACF1-23D162A5C127}" type="slidenum">
              <a:rPr lang="th-TH" smtClean="0"/>
              <a:pPr/>
              <a:t>‹#›</a:t>
            </a:fld>
            <a:endParaRPr lang="th-T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D5CDA8-F5F8-406A-83DC-7FA42938E8B1}" type="datetimeFigureOut">
              <a:rPr lang="th-TH" smtClean="0"/>
              <a:pPr/>
              <a:t>24/12/56</a:t>
            </a:fld>
            <a:endParaRPr lang="th-TH"/>
          </a:p>
        </p:txBody>
      </p:sp>
      <p:sp>
        <p:nvSpPr>
          <p:cNvPr id="3" name="Footer Placeholder 2"/>
          <p:cNvSpPr>
            <a:spLocks noGrp="1"/>
          </p:cNvSpPr>
          <p:nvPr>
            <p:ph type="ftr" sz="quarter" idx="11"/>
          </p:nvPr>
        </p:nvSpPr>
        <p:spPr/>
        <p:txBody>
          <a:bodyPr/>
          <a:lstStyle/>
          <a:p>
            <a:endParaRPr lang="th-TH"/>
          </a:p>
        </p:txBody>
      </p:sp>
      <p:sp>
        <p:nvSpPr>
          <p:cNvPr id="4" name="Slide Number Placeholder 3"/>
          <p:cNvSpPr>
            <a:spLocks noGrp="1"/>
          </p:cNvSpPr>
          <p:nvPr>
            <p:ph type="sldNum" sz="quarter" idx="12"/>
          </p:nvPr>
        </p:nvSpPr>
        <p:spPr/>
        <p:txBody>
          <a:bodyPr/>
          <a:lstStyle/>
          <a:p>
            <a:fld id="{569CD862-AA65-402C-ACF1-23D162A5C127}" type="slidenum">
              <a:rPr lang="th-TH" smtClean="0"/>
              <a:pPr/>
              <a:t>‹#›</a:t>
            </a:fld>
            <a:endParaRPr lang="th-T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2D5CDA8-F5F8-406A-83DC-7FA42938E8B1}" type="datetimeFigureOut">
              <a:rPr lang="th-TH" smtClean="0"/>
              <a:pPr/>
              <a:t>24/12/56</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569CD862-AA65-402C-ACF1-23D162A5C127}" type="slidenum">
              <a:rPr lang="th-TH" smtClean="0"/>
              <a:pPr/>
              <a:t>‹#›</a:t>
            </a:fld>
            <a:endParaRPr lang="th-TH"/>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22D5CDA8-F5F8-406A-83DC-7FA42938E8B1}" type="datetimeFigureOut">
              <a:rPr lang="th-TH" smtClean="0"/>
              <a:pPr/>
              <a:t>24/12/56</a:t>
            </a:fld>
            <a:endParaRPr lang="th-TH"/>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th-TH"/>
          </a:p>
        </p:txBody>
      </p:sp>
      <p:sp>
        <p:nvSpPr>
          <p:cNvPr id="7" name="Slide Number Placeholder 6"/>
          <p:cNvSpPr>
            <a:spLocks noGrp="1"/>
          </p:cNvSpPr>
          <p:nvPr>
            <p:ph type="sldNum" sz="quarter" idx="12"/>
          </p:nvPr>
        </p:nvSpPr>
        <p:spPr>
          <a:xfrm>
            <a:off x="8339328" y="1170432"/>
            <a:ext cx="733864" cy="201168"/>
          </a:xfrm>
        </p:spPr>
        <p:txBody>
          <a:bodyPr/>
          <a:lstStyle/>
          <a:p>
            <a:fld id="{569CD862-AA65-402C-ACF1-23D162A5C127}" type="slidenum">
              <a:rPr lang="th-TH" smtClean="0"/>
              <a:pPr/>
              <a:t>‹#›</a:t>
            </a:fld>
            <a:endParaRPr lang="th-TH"/>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22D5CDA8-F5F8-406A-83DC-7FA42938E8B1}" type="datetimeFigureOut">
              <a:rPr lang="th-TH" smtClean="0"/>
              <a:pPr/>
              <a:t>24/12/56</a:t>
            </a:fld>
            <a:endParaRPr lang="th-TH"/>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th-TH"/>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569CD862-AA65-402C-ACF1-23D162A5C127}" type="slidenum">
              <a:rPr lang="th-TH" smtClean="0"/>
              <a:pPr/>
              <a:t>‹#›</a:t>
            </a:fld>
            <a:endParaRPr lang="th-TH"/>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571472" y="428604"/>
            <a:ext cx="8077200" cy="2787796"/>
          </a:xfrm>
        </p:spPr>
        <p:txBody>
          <a:bodyPr>
            <a:noAutofit/>
          </a:bodyPr>
          <a:lstStyle/>
          <a:p>
            <a:pPr algn="ctr"/>
            <a:r>
              <a:rPr lang="en-US" sz="3600" dirty="0"/>
              <a:t>The study of Social supports and depression in elderly of members in the elderly’s club of Wang Nam Khu subdistrict, </a:t>
            </a:r>
            <a:r>
              <a:rPr lang="en-US" sz="3600" dirty="0" err="1"/>
              <a:t>Phitsanulok</a:t>
            </a:r>
            <a:endParaRPr lang="th-TH" sz="3600" dirty="0"/>
          </a:p>
        </p:txBody>
      </p:sp>
      <p:sp>
        <p:nvSpPr>
          <p:cNvPr id="3" name="ชื่อเรื่องรอง 2"/>
          <p:cNvSpPr>
            <a:spLocks noGrp="1"/>
          </p:cNvSpPr>
          <p:nvPr>
            <p:ph type="subTitle" idx="1"/>
          </p:nvPr>
        </p:nvSpPr>
        <p:spPr>
          <a:xfrm>
            <a:off x="642910" y="3357562"/>
            <a:ext cx="8077200" cy="1499616"/>
          </a:xfrm>
        </p:spPr>
        <p:txBody>
          <a:bodyPr/>
          <a:lstStyle/>
          <a:p>
            <a:pPr marL="36576" algn="r">
              <a:defRPr/>
            </a:pPr>
            <a:r>
              <a:rPr lang="en-US" dirty="0" err="1"/>
              <a:t>Pichaya</a:t>
            </a:r>
            <a:r>
              <a:rPr lang="en-US" dirty="0"/>
              <a:t> </a:t>
            </a:r>
            <a:r>
              <a:rPr lang="en-US" dirty="0" err="1"/>
              <a:t>Kaeoperm</a:t>
            </a:r>
            <a:endParaRPr lang="th-TH" dirty="0"/>
          </a:p>
          <a:p>
            <a:pPr marL="36576" algn="r">
              <a:defRPr/>
            </a:pPr>
            <a:r>
              <a:rPr lang="en-US" dirty="0" err="1"/>
              <a:t>Suwarak</a:t>
            </a:r>
            <a:r>
              <a:rPr lang="en-US" dirty="0"/>
              <a:t> </a:t>
            </a:r>
            <a:r>
              <a:rPr lang="en-US" dirty="0" err="1"/>
              <a:t>Sudpraseart</a:t>
            </a:r>
            <a:r>
              <a:rPr lang="en-US" b="1" dirty="0"/>
              <a:t> </a:t>
            </a:r>
            <a:endParaRPr lang="th-TH" b="1" dirty="0"/>
          </a:p>
          <a:p>
            <a:pPr marL="36576" algn="r">
              <a:defRPr/>
            </a:pPr>
            <a:r>
              <a:rPr lang="th-TH" dirty="0"/>
              <a:t>	</a:t>
            </a:r>
            <a:r>
              <a:rPr lang="en-US" dirty="0"/>
              <a:t>5</a:t>
            </a:r>
            <a:r>
              <a:rPr lang="en-US" baseline="30000" dirty="0"/>
              <a:t>th</a:t>
            </a:r>
            <a:r>
              <a:rPr lang="en-US" dirty="0"/>
              <a:t> year medical </a:t>
            </a:r>
            <a:r>
              <a:rPr lang="en-US" dirty="0" err="1" smtClean="0"/>
              <a:t>students,Naresuan</a:t>
            </a:r>
            <a:r>
              <a:rPr lang="en-US" dirty="0" smtClean="0"/>
              <a:t> </a:t>
            </a:r>
            <a:r>
              <a:rPr lang="en-US" dirty="0"/>
              <a:t>university</a:t>
            </a:r>
            <a:endParaRPr lang="th-TH" dirty="0"/>
          </a:p>
          <a:p>
            <a:pPr algn="r"/>
            <a:endParaRPr lang="th-TH" dirty="0"/>
          </a:p>
        </p:txBody>
      </p:sp>
    </p:spTree>
    <p:extLst>
      <p:ext uri="{BB962C8B-B14F-4D97-AF65-F5344CB8AC3E}">
        <p14:creationId xmlns:p14="http://schemas.microsoft.com/office/powerpoint/2010/main" val="38513035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rmAutofit/>
          </a:bodyPr>
          <a:lstStyle/>
          <a:p>
            <a:r>
              <a:rPr lang="en-US" b="1" dirty="0" smtClean="0"/>
              <a:t>Research tools</a:t>
            </a:r>
            <a:endParaRPr lang="th-TH" dirty="0"/>
          </a:p>
        </p:txBody>
      </p:sp>
      <p:sp>
        <p:nvSpPr>
          <p:cNvPr id="39939" name="ตัวยึดเนื้อหา 2"/>
          <p:cNvSpPr>
            <a:spLocks noGrp="1"/>
          </p:cNvSpPr>
          <p:nvPr>
            <p:ph idx="1"/>
          </p:nvPr>
        </p:nvSpPr>
        <p:spPr>
          <a:xfrm>
            <a:off x="457200" y="1395679"/>
            <a:ext cx="8229600" cy="4625609"/>
          </a:xfrm>
        </p:spPr>
        <p:txBody>
          <a:bodyPr>
            <a:noAutofit/>
          </a:bodyPr>
          <a:lstStyle/>
          <a:p>
            <a:pPr eaLnBrk="1" hangingPunct="1"/>
            <a:r>
              <a:rPr lang="en-US" sz="2400" b="1" dirty="0" smtClean="0">
                <a:latin typeface="+mj-lt"/>
              </a:rPr>
              <a:t>Divided into 3 parts</a:t>
            </a:r>
            <a:endParaRPr lang="th-TH" sz="2400" b="1" dirty="0" smtClean="0">
              <a:latin typeface="+mj-lt"/>
            </a:endParaRPr>
          </a:p>
          <a:p>
            <a:pPr lvl="1">
              <a:buNone/>
            </a:pPr>
            <a:r>
              <a:rPr lang="en-US" sz="2400" b="1" dirty="0" smtClean="0">
                <a:latin typeface="+mj-lt"/>
              </a:rPr>
              <a:t>Part 1</a:t>
            </a:r>
            <a:r>
              <a:rPr lang="th-TH" sz="2400" b="1" dirty="0" smtClean="0">
                <a:latin typeface="+mj-lt"/>
              </a:rPr>
              <a:t> </a:t>
            </a:r>
            <a:r>
              <a:rPr lang="en-US" sz="2400" dirty="0" smtClean="0">
                <a:latin typeface="+mj-lt"/>
              </a:rPr>
              <a:t>Basic demographic data of the sample by variables studied were sex , age , marital status, occupancy and education .</a:t>
            </a:r>
            <a:endParaRPr lang="th-TH" sz="2400" dirty="0" smtClean="0">
              <a:latin typeface="+mj-lt"/>
            </a:endParaRPr>
          </a:p>
          <a:p>
            <a:pPr lvl="1">
              <a:buNone/>
            </a:pPr>
            <a:r>
              <a:rPr lang="en-US" sz="2400" b="1" dirty="0" smtClean="0">
                <a:latin typeface="+mj-lt"/>
              </a:rPr>
              <a:t>Part 2 </a:t>
            </a:r>
            <a:r>
              <a:rPr lang="en-US" sz="2400" dirty="0" smtClean="0">
                <a:latin typeface="+mj-lt"/>
              </a:rPr>
              <a:t>The</a:t>
            </a:r>
            <a:r>
              <a:rPr lang="en-US" sz="2400" b="1" dirty="0" smtClean="0">
                <a:latin typeface="+mj-lt"/>
              </a:rPr>
              <a:t> </a:t>
            </a:r>
            <a:r>
              <a:rPr lang="en-US" sz="2400" dirty="0" smtClean="0">
                <a:latin typeface="+mj-lt"/>
              </a:rPr>
              <a:t>measure of depression in the </a:t>
            </a:r>
            <a:r>
              <a:rPr lang="en-US" sz="2400" dirty="0" smtClean="0">
                <a:latin typeface="+mj-lt"/>
              </a:rPr>
              <a:t>elderly</a:t>
            </a:r>
            <a:r>
              <a:rPr lang="en-US" sz="2400" dirty="0">
                <a:latin typeface="+mj-lt"/>
              </a:rPr>
              <a:t> </a:t>
            </a:r>
            <a:r>
              <a:rPr lang="en-US" sz="2400" dirty="0" smtClean="0">
                <a:latin typeface="+mj-lt"/>
              </a:rPr>
              <a:t/>
            </a:r>
            <a:br>
              <a:rPr lang="en-US" sz="2400" dirty="0" smtClean="0">
                <a:latin typeface="+mj-lt"/>
              </a:rPr>
            </a:br>
            <a:r>
              <a:rPr lang="en-US" sz="2400" dirty="0" smtClean="0">
                <a:latin typeface="+mj-lt"/>
              </a:rPr>
              <a:t>(Thai </a:t>
            </a:r>
            <a:r>
              <a:rPr lang="en-US" sz="2400" dirty="0" smtClean="0">
                <a:latin typeface="+mj-lt"/>
              </a:rPr>
              <a:t>geriatric depressive scale: TGDS) , a temple built by a group of brain rehabilitation of Thailand . Reliability form alpha (Alpha - </a:t>
            </a:r>
            <a:r>
              <a:rPr lang="en-US" sz="2400" dirty="0" err="1" smtClean="0">
                <a:latin typeface="+mj-lt"/>
              </a:rPr>
              <a:t>Coefficent</a:t>
            </a:r>
            <a:r>
              <a:rPr lang="en-US" sz="2400" dirty="0" smtClean="0">
                <a:latin typeface="+mj-lt"/>
              </a:rPr>
              <a:t>) was 0.86 .</a:t>
            </a:r>
          </a:p>
          <a:p>
            <a:pPr lvl="1">
              <a:buNone/>
            </a:pPr>
            <a:r>
              <a:rPr lang="en-US" sz="2400" b="1" dirty="0" smtClean="0">
                <a:latin typeface="+mj-lt"/>
              </a:rPr>
              <a:t>Part 3</a:t>
            </a:r>
            <a:r>
              <a:rPr lang="th-TH" sz="2400" b="1" dirty="0" smtClean="0">
                <a:latin typeface="+mj-lt"/>
              </a:rPr>
              <a:t> </a:t>
            </a:r>
            <a:r>
              <a:rPr lang="en-US" sz="2400" dirty="0" smtClean="0">
                <a:latin typeface="+mj-lt"/>
              </a:rPr>
              <a:t>The</a:t>
            </a:r>
            <a:r>
              <a:rPr lang="en-US" sz="2400" b="1" dirty="0" smtClean="0">
                <a:latin typeface="+mj-lt"/>
              </a:rPr>
              <a:t> </a:t>
            </a:r>
            <a:r>
              <a:rPr lang="en-US" sz="2400" dirty="0" smtClean="0">
                <a:latin typeface="+mj-lt"/>
              </a:rPr>
              <a:t>measure of social support that has been adapted to suit the </a:t>
            </a:r>
            <a:r>
              <a:rPr lang="en-US" sz="2400" dirty="0" smtClean="0">
                <a:latin typeface="+mj-lt"/>
              </a:rPr>
              <a:t>elderly in </a:t>
            </a:r>
            <a:r>
              <a:rPr lang="en-US" sz="2400" dirty="0" smtClean="0">
                <a:latin typeface="+mj-lt"/>
              </a:rPr>
              <a:t>Thailand from The measurement of social support (Social support instrument) (</a:t>
            </a:r>
            <a:r>
              <a:rPr lang="en-US" sz="2400" dirty="0" err="1"/>
              <a:t>Supalak</a:t>
            </a:r>
            <a:r>
              <a:rPr lang="en-US" sz="2400" dirty="0"/>
              <a:t> </a:t>
            </a:r>
            <a:r>
              <a:rPr lang="en-US" sz="2400" dirty="0" err="1" smtClean="0"/>
              <a:t>Keawkum</a:t>
            </a:r>
            <a:r>
              <a:rPr lang="en-US" sz="2400" dirty="0" smtClean="0"/>
              <a:t>, 2543</a:t>
            </a:r>
            <a:r>
              <a:rPr lang="en-US" sz="2400" dirty="0" smtClean="0">
                <a:latin typeface="+mj-lt"/>
              </a:rPr>
              <a:t>), the reliability was 0.93 .</a:t>
            </a:r>
            <a:endParaRPr lang="th-TH" sz="2400" dirty="0" smtClean="0">
              <a:latin typeface="+mj-lt"/>
            </a:endParaRPr>
          </a:p>
        </p:txBody>
      </p:sp>
    </p:spTree>
    <p:extLst>
      <p:ext uri="{BB962C8B-B14F-4D97-AF65-F5344CB8AC3E}">
        <p14:creationId xmlns:p14="http://schemas.microsoft.com/office/powerpoint/2010/main" val="27489538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noAutofit/>
          </a:bodyPr>
          <a:lstStyle/>
          <a:p>
            <a:pPr eaLnBrk="1" fontAlgn="auto" hangingPunct="1">
              <a:spcAft>
                <a:spcPts val="0"/>
              </a:spcAft>
              <a:defRPr/>
            </a:pPr>
            <a:r>
              <a:rPr lang="en-US" sz="4800" dirty="0" smtClean="0"/>
              <a:t>Data analysis </a:t>
            </a:r>
            <a:endParaRPr lang="th-TH" sz="4800" dirty="0"/>
          </a:p>
        </p:txBody>
      </p:sp>
      <p:sp>
        <p:nvSpPr>
          <p:cNvPr id="5" name="Text Placeholder 4"/>
          <p:cNvSpPr>
            <a:spLocks noGrp="1"/>
          </p:cNvSpPr>
          <p:nvPr>
            <p:ph type="body" idx="1"/>
          </p:nvPr>
        </p:nvSpPr>
        <p:spPr/>
        <p:txBody>
          <a:bodyPr/>
          <a:lstStyle/>
          <a:p>
            <a:endParaRPr lang="th-TH" dirty="0"/>
          </a:p>
        </p:txBody>
      </p:sp>
    </p:spTree>
    <p:extLst>
      <p:ext uri="{BB962C8B-B14F-4D97-AF65-F5344CB8AC3E}">
        <p14:creationId xmlns:p14="http://schemas.microsoft.com/office/powerpoint/2010/main" val="11249764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Number of the sample</a:t>
            </a:r>
            <a:endParaRPr lang="th-TH" dirty="0"/>
          </a:p>
        </p:txBody>
      </p:sp>
      <p:sp>
        <p:nvSpPr>
          <p:cNvPr id="3" name="Content Placeholder 2"/>
          <p:cNvSpPr>
            <a:spLocks noGrp="1"/>
          </p:cNvSpPr>
          <p:nvPr>
            <p:ph idx="1"/>
          </p:nvPr>
        </p:nvSpPr>
        <p:spPr/>
        <p:txBody>
          <a:bodyPr/>
          <a:lstStyle/>
          <a:p>
            <a:endParaRPr lang="th-TH"/>
          </a:p>
        </p:txBody>
      </p:sp>
      <p:sp>
        <p:nvSpPr>
          <p:cNvPr id="5" name="Rectangle 4"/>
          <p:cNvSpPr/>
          <p:nvPr/>
        </p:nvSpPr>
        <p:spPr>
          <a:xfrm>
            <a:off x="142844" y="1500174"/>
            <a:ext cx="8786874" cy="528641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th-TH"/>
          </a:p>
        </p:txBody>
      </p:sp>
      <p:grpSp>
        <p:nvGrpSpPr>
          <p:cNvPr id="33" name="Group 32"/>
          <p:cNvGrpSpPr/>
          <p:nvPr/>
        </p:nvGrpSpPr>
        <p:grpSpPr>
          <a:xfrm>
            <a:off x="214282" y="1714488"/>
            <a:ext cx="8606189" cy="4786346"/>
            <a:chOff x="388839" y="1571612"/>
            <a:chExt cx="7333970" cy="4643470"/>
          </a:xfrm>
        </p:grpSpPr>
        <p:sp>
          <p:nvSpPr>
            <p:cNvPr id="6" name="Rectangle 5"/>
            <p:cNvSpPr/>
            <p:nvPr/>
          </p:nvSpPr>
          <p:spPr>
            <a:xfrm>
              <a:off x="571472" y="1571612"/>
              <a:ext cx="2786082" cy="85725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latin typeface="Tahoma" pitchFamily="34" charset="0"/>
                  <a:cs typeface="Tahoma" pitchFamily="34" charset="0"/>
                </a:rPr>
                <a:t>All members of the elderly’s club, Wang Nam Khu subdistrict</a:t>
              </a:r>
              <a:endParaRPr lang="th-TH" sz="1600" dirty="0" smtClean="0">
                <a:latin typeface="Tahoma" pitchFamily="34" charset="0"/>
                <a:cs typeface="Tahoma" pitchFamily="34" charset="0"/>
              </a:endParaRPr>
            </a:p>
            <a:p>
              <a:pPr algn="ctr"/>
              <a:r>
                <a:rPr lang="th-TH" sz="1600" b="1" dirty="0" smtClean="0">
                  <a:latin typeface="Tahoma" pitchFamily="34" charset="0"/>
                  <a:cs typeface="Tahoma" pitchFamily="34" charset="0"/>
                </a:rPr>
                <a:t>588 </a:t>
              </a:r>
              <a:r>
                <a:rPr lang="en-US" sz="1600" b="1" dirty="0" smtClean="0">
                  <a:latin typeface="Tahoma" pitchFamily="34" charset="0"/>
                  <a:cs typeface="Tahoma" pitchFamily="34" charset="0"/>
                </a:rPr>
                <a:t>people</a:t>
              </a:r>
              <a:endParaRPr lang="th-TH" sz="1600" b="1" dirty="0">
                <a:latin typeface="Tahoma" pitchFamily="34" charset="0"/>
                <a:cs typeface="Tahoma" pitchFamily="34" charset="0"/>
              </a:endParaRPr>
            </a:p>
          </p:txBody>
        </p:sp>
        <p:sp>
          <p:nvSpPr>
            <p:cNvPr id="7" name="Rectangle 6"/>
            <p:cNvSpPr/>
            <p:nvPr/>
          </p:nvSpPr>
          <p:spPr>
            <a:xfrm>
              <a:off x="571472" y="3643314"/>
              <a:ext cx="2786082" cy="85725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latin typeface="Tahoma" pitchFamily="34" charset="0"/>
                  <a:cs typeface="Tahoma" pitchFamily="34" charset="0"/>
                </a:rPr>
                <a:t>Meet the inclusion criteria</a:t>
              </a:r>
              <a:endParaRPr lang="th-TH" sz="1600" dirty="0" smtClean="0">
                <a:latin typeface="Tahoma" pitchFamily="34" charset="0"/>
                <a:cs typeface="Tahoma" pitchFamily="34" charset="0"/>
              </a:endParaRPr>
            </a:p>
            <a:p>
              <a:pPr algn="ctr"/>
              <a:r>
                <a:rPr lang="th-TH" sz="1600" b="1" dirty="0" smtClean="0">
                  <a:latin typeface="Tahoma" pitchFamily="34" charset="0"/>
                  <a:cs typeface="Tahoma" pitchFamily="34" charset="0"/>
                </a:rPr>
                <a:t>126 </a:t>
              </a:r>
              <a:r>
                <a:rPr lang="en-US" sz="1600" b="1" dirty="0" smtClean="0">
                  <a:latin typeface="Tahoma" pitchFamily="34" charset="0"/>
                  <a:cs typeface="Tahoma" pitchFamily="34" charset="0"/>
                </a:rPr>
                <a:t>people</a:t>
              </a:r>
              <a:endParaRPr lang="th-TH" sz="1600" b="1" dirty="0">
                <a:latin typeface="Tahoma" pitchFamily="34" charset="0"/>
                <a:cs typeface="Tahoma" pitchFamily="34" charset="0"/>
              </a:endParaRPr>
            </a:p>
          </p:txBody>
        </p:sp>
        <p:sp>
          <p:nvSpPr>
            <p:cNvPr id="8" name="Rectangle 7"/>
            <p:cNvSpPr/>
            <p:nvPr/>
          </p:nvSpPr>
          <p:spPr>
            <a:xfrm>
              <a:off x="388839" y="5357826"/>
              <a:ext cx="3165635" cy="85725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latin typeface="Tahoma" pitchFamily="34" charset="0"/>
                  <a:cs typeface="Tahoma" pitchFamily="34" charset="0"/>
                </a:rPr>
                <a:t>Completed the questionnaire </a:t>
              </a:r>
              <a:r>
                <a:rPr lang="th-TH" sz="1600" dirty="0" smtClean="0">
                  <a:latin typeface="Tahoma" pitchFamily="34" charset="0"/>
                  <a:cs typeface="Tahoma" pitchFamily="34" charset="0"/>
                </a:rPr>
                <a:t/>
              </a:r>
              <a:br>
                <a:rPr lang="th-TH" sz="1600" dirty="0" smtClean="0">
                  <a:latin typeface="Tahoma" pitchFamily="34" charset="0"/>
                  <a:cs typeface="Tahoma" pitchFamily="34" charset="0"/>
                </a:rPr>
              </a:br>
              <a:r>
                <a:rPr lang="th-TH" sz="1600" b="1" dirty="0" smtClean="0">
                  <a:latin typeface="Tahoma" pitchFamily="34" charset="0"/>
                  <a:cs typeface="Tahoma" pitchFamily="34" charset="0"/>
                </a:rPr>
                <a:t>80 </a:t>
              </a:r>
              <a:r>
                <a:rPr lang="en-US" sz="1600" b="1" dirty="0" smtClean="0">
                  <a:latin typeface="Tahoma" pitchFamily="34" charset="0"/>
                  <a:cs typeface="Tahoma" pitchFamily="34" charset="0"/>
                </a:rPr>
                <a:t>people</a:t>
              </a:r>
              <a:endParaRPr lang="th-TH" sz="1600" b="1" dirty="0" smtClean="0">
                <a:latin typeface="Tahoma" pitchFamily="34" charset="0"/>
                <a:cs typeface="Tahoma" pitchFamily="34" charset="0"/>
              </a:endParaRPr>
            </a:p>
          </p:txBody>
        </p:sp>
        <p:cxnSp>
          <p:nvCxnSpPr>
            <p:cNvPr id="10" name="Straight Arrow Connector 9"/>
            <p:cNvCxnSpPr>
              <a:stCxn id="6" idx="2"/>
              <a:endCxn id="7" idx="0"/>
            </p:cNvCxnSpPr>
            <p:nvPr/>
          </p:nvCxnSpPr>
          <p:spPr>
            <a:xfrm rot="5400000">
              <a:off x="1357290" y="3036091"/>
              <a:ext cx="1214446"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7" idx="2"/>
              <a:endCxn id="8" idx="0"/>
            </p:cNvCxnSpPr>
            <p:nvPr/>
          </p:nvCxnSpPr>
          <p:spPr>
            <a:xfrm rot="16200000" flipH="1">
              <a:off x="1539457" y="4925625"/>
              <a:ext cx="857256" cy="714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endCxn id="19" idx="1"/>
            </p:cNvCxnSpPr>
            <p:nvPr/>
          </p:nvCxnSpPr>
          <p:spPr>
            <a:xfrm>
              <a:off x="2000232" y="2857496"/>
              <a:ext cx="1928826"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3929058" y="1785926"/>
              <a:ext cx="3643338" cy="214314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latin typeface="Tahoma" pitchFamily="34" charset="0"/>
                  <a:cs typeface="Tahoma" pitchFamily="34" charset="0"/>
                </a:rPr>
                <a:t>Inclusion criteria</a:t>
              </a:r>
            </a:p>
            <a:p>
              <a:pPr>
                <a:buNone/>
              </a:pPr>
              <a:r>
                <a:rPr lang="en-US" sz="1600" dirty="0" smtClean="0"/>
                <a:t>1. The elderly aged 60 years and over who live in the Wang Nam Khu subdistrict.</a:t>
              </a:r>
            </a:p>
            <a:p>
              <a:pPr>
                <a:buNone/>
              </a:pPr>
              <a:r>
                <a:rPr lang="en-US" sz="1600" dirty="0" smtClean="0"/>
                <a:t>2. Participate in the elderly’s club more than six months and joined the activities more than 75 percent of all.</a:t>
              </a:r>
            </a:p>
            <a:p>
              <a:pPr>
                <a:buNone/>
              </a:pPr>
              <a:r>
                <a:rPr lang="en-US" sz="1600" dirty="0" smtClean="0"/>
                <a:t>3. Never been treated with psychiatric disorder and never used psychiatric drugs.</a:t>
              </a:r>
            </a:p>
          </p:txBody>
        </p:sp>
        <p:cxnSp>
          <p:nvCxnSpPr>
            <p:cNvPr id="26" name="Straight Arrow Connector 25"/>
            <p:cNvCxnSpPr>
              <a:endCxn id="27" idx="1"/>
            </p:cNvCxnSpPr>
            <p:nvPr/>
          </p:nvCxnSpPr>
          <p:spPr>
            <a:xfrm>
              <a:off x="2000232" y="4929198"/>
              <a:ext cx="1928827" cy="373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3929058" y="4135916"/>
              <a:ext cx="3793751" cy="159402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buNone/>
              </a:pPr>
              <a:r>
                <a:rPr lang="en-US" sz="1600" b="1" dirty="0" smtClean="0">
                  <a:latin typeface="Tahoma" pitchFamily="34" charset="0"/>
                  <a:cs typeface="Tahoma" pitchFamily="34" charset="0"/>
                </a:rPr>
                <a:t>Data can not be collected</a:t>
              </a:r>
            </a:p>
            <a:p>
              <a:pPr marL="342900" indent="-342900"/>
              <a:r>
                <a:rPr lang="th-TH" sz="1600" dirty="0" smtClean="0">
                  <a:latin typeface="Tahoma" pitchFamily="34" charset="0"/>
                  <a:cs typeface="Tahoma" pitchFamily="34" charset="0"/>
                </a:rPr>
                <a:t>1. </a:t>
              </a:r>
              <a:r>
                <a:rPr lang="en-US" sz="1600" dirty="0" smtClean="0">
                  <a:latin typeface="Tahoma" pitchFamily="34" charset="0"/>
                  <a:cs typeface="Tahoma" pitchFamily="34" charset="0"/>
                </a:rPr>
                <a:t>do</a:t>
              </a:r>
              <a:r>
                <a:rPr lang="th-TH" sz="1600" dirty="0" smtClean="0">
                  <a:latin typeface="Tahoma" pitchFamily="34" charset="0"/>
                  <a:cs typeface="Tahoma" pitchFamily="34" charset="0"/>
                </a:rPr>
                <a:t> </a:t>
              </a:r>
              <a:r>
                <a:rPr lang="en-US" sz="1600" dirty="0" smtClean="0">
                  <a:latin typeface="Tahoma" pitchFamily="34" charset="0"/>
                  <a:cs typeface="Tahoma" pitchFamily="34" charset="0"/>
                </a:rPr>
                <a:t>not exist during the time </a:t>
              </a:r>
              <a:r>
                <a:rPr lang="th-TH" sz="1600" dirty="0" smtClean="0">
                  <a:latin typeface="Tahoma" pitchFamily="34" charset="0"/>
                  <a:cs typeface="Tahoma" pitchFamily="34" charset="0"/>
                </a:rPr>
                <a:t>34 </a:t>
              </a:r>
              <a:r>
                <a:rPr lang="en-US" sz="1600" dirty="0" smtClean="0">
                  <a:latin typeface="Tahoma" pitchFamily="34" charset="0"/>
                  <a:cs typeface="Tahoma" pitchFamily="34" charset="0"/>
                </a:rPr>
                <a:t>people</a:t>
              </a:r>
              <a:endParaRPr lang="th-TH" sz="3600" dirty="0" smtClean="0"/>
            </a:p>
            <a:p>
              <a:r>
                <a:rPr lang="en-US" sz="1600" dirty="0" smtClean="0">
                  <a:latin typeface="Tahoma" pitchFamily="34" charset="0"/>
                  <a:cs typeface="Tahoma" pitchFamily="34" charset="0"/>
                </a:rPr>
                <a:t>2. Not willing to join in </a:t>
              </a:r>
              <a:r>
                <a:rPr lang="th-TH" sz="1600" dirty="0" smtClean="0">
                  <a:latin typeface="Tahoma" pitchFamily="34" charset="0"/>
                  <a:cs typeface="Tahoma" pitchFamily="34" charset="0"/>
                </a:rPr>
                <a:t>11 </a:t>
              </a:r>
              <a:r>
                <a:rPr lang="en-US" sz="1600" dirty="0" smtClean="0">
                  <a:latin typeface="Tahoma" pitchFamily="34" charset="0"/>
                  <a:cs typeface="Tahoma" pitchFamily="34" charset="0"/>
                </a:rPr>
                <a:t>people</a:t>
              </a:r>
              <a:r>
                <a:rPr lang="th-TH" sz="1600" dirty="0" smtClean="0">
                  <a:latin typeface="Tahoma" pitchFamily="34" charset="0"/>
                  <a:cs typeface="Tahoma" pitchFamily="34" charset="0"/>
                </a:rPr>
                <a:t> </a:t>
              </a:r>
            </a:p>
            <a:p>
              <a:r>
                <a:rPr lang="th-TH" sz="1600" dirty="0" smtClean="0">
                  <a:latin typeface="Tahoma" pitchFamily="34" charset="0"/>
                  <a:cs typeface="Tahoma" pitchFamily="34" charset="0"/>
                </a:rPr>
                <a:t>3. </a:t>
              </a:r>
              <a:r>
                <a:rPr lang="en-US" sz="1600" dirty="0" smtClean="0">
                  <a:latin typeface="Tahoma" pitchFamily="34" charset="0"/>
                  <a:cs typeface="Tahoma" pitchFamily="34" charset="0"/>
                </a:rPr>
                <a:t>Can not give the data </a:t>
              </a:r>
              <a:r>
                <a:rPr lang="th-TH" sz="1600" dirty="0" smtClean="0">
                  <a:latin typeface="Tahoma" pitchFamily="34" charset="0"/>
                  <a:cs typeface="Tahoma" pitchFamily="34" charset="0"/>
                </a:rPr>
                <a:t>(</a:t>
              </a:r>
              <a:r>
                <a:rPr lang="en-US" sz="1600" dirty="0" smtClean="0">
                  <a:latin typeface="Tahoma" pitchFamily="34" charset="0"/>
                  <a:cs typeface="Tahoma" pitchFamily="34" charset="0"/>
                </a:rPr>
                <a:t>deaf, mute) 1 person</a:t>
              </a:r>
            </a:p>
          </p:txBody>
        </p:sp>
      </p:grpSp>
    </p:spTree>
    <p:extLst>
      <p:ext uri="{BB962C8B-B14F-4D97-AF65-F5344CB8AC3E}">
        <p14:creationId xmlns:p14="http://schemas.microsoft.com/office/powerpoint/2010/main" val="21832187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Data analysis</a:t>
            </a:r>
            <a:endParaRPr lang="th-TH" dirty="0"/>
          </a:p>
        </p:txBody>
      </p:sp>
      <p:sp>
        <p:nvSpPr>
          <p:cNvPr id="3" name="Content Placeholder 2"/>
          <p:cNvSpPr>
            <a:spLocks noGrp="1"/>
          </p:cNvSpPr>
          <p:nvPr>
            <p:ph idx="1"/>
          </p:nvPr>
        </p:nvSpPr>
        <p:spPr/>
        <p:txBody>
          <a:bodyPr>
            <a:normAutofit/>
          </a:bodyPr>
          <a:lstStyle/>
          <a:p>
            <a:pPr marL="0" indent="0">
              <a:buNone/>
            </a:pPr>
            <a:r>
              <a:rPr lang="en-US" sz="2400" b="1" dirty="0" smtClean="0"/>
              <a:t>Divided in to 5 parts</a:t>
            </a:r>
          </a:p>
          <a:p>
            <a:pPr marL="0" indent="0">
              <a:buNone/>
            </a:pPr>
            <a:r>
              <a:rPr lang="en-US" sz="2400" dirty="0" smtClean="0"/>
              <a:t>	</a:t>
            </a:r>
            <a:r>
              <a:rPr lang="en-US" sz="2400" b="1" dirty="0" smtClean="0"/>
              <a:t>Part 1 </a:t>
            </a:r>
            <a:r>
              <a:rPr lang="en-US" sz="2400" dirty="0" smtClean="0"/>
              <a:t>personal information including gender, age, marital status, occupancy, and education.</a:t>
            </a:r>
          </a:p>
          <a:p>
            <a:pPr marL="0" indent="0">
              <a:buNone/>
            </a:pPr>
            <a:r>
              <a:rPr lang="en-US" sz="2400" dirty="0" smtClean="0"/>
              <a:t>	</a:t>
            </a:r>
            <a:r>
              <a:rPr lang="en-US" sz="2400" b="1" dirty="0" smtClean="0"/>
              <a:t>Part 2 </a:t>
            </a:r>
            <a:r>
              <a:rPr lang="en-US" sz="2400" dirty="0" smtClean="0"/>
              <a:t>Depression in the sample</a:t>
            </a:r>
          </a:p>
          <a:p>
            <a:pPr marL="0" indent="0">
              <a:buNone/>
            </a:pPr>
            <a:r>
              <a:rPr lang="en-US" sz="2400" dirty="0" smtClean="0"/>
              <a:t>	</a:t>
            </a:r>
            <a:r>
              <a:rPr lang="en-US" sz="2400" b="1" dirty="0" smtClean="0"/>
              <a:t>Part 3 </a:t>
            </a:r>
            <a:r>
              <a:rPr lang="en-US" sz="2400" dirty="0" smtClean="0"/>
              <a:t>Social supports in the sample</a:t>
            </a:r>
          </a:p>
          <a:p>
            <a:pPr marL="0" indent="0">
              <a:buNone/>
            </a:pPr>
            <a:r>
              <a:rPr lang="en-US" sz="2400" b="1" dirty="0" smtClean="0"/>
              <a:t>	Part 4 </a:t>
            </a:r>
            <a:r>
              <a:rPr lang="en-US" sz="2400" dirty="0" smtClean="0"/>
              <a:t>Information of demographic characteristics with depression</a:t>
            </a:r>
            <a:endParaRPr lang="th-TH" sz="2400" dirty="0" smtClean="0"/>
          </a:p>
          <a:p>
            <a:pPr marL="0" indent="0">
              <a:buNone/>
            </a:pPr>
            <a:r>
              <a:rPr lang="en-US" sz="2400" dirty="0" smtClean="0"/>
              <a:t>	</a:t>
            </a:r>
            <a:r>
              <a:rPr lang="en-US" sz="2400" b="1" dirty="0" smtClean="0"/>
              <a:t>Part 5 </a:t>
            </a:r>
            <a:r>
              <a:rPr lang="en-US" sz="2400" dirty="0" smtClean="0"/>
              <a:t>Information of depression with social support</a:t>
            </a:r>
            <a:endParaRPr lang="th-TH" sz="2400" dirty="0"/>
          </a:p>
        </p:txBody>
      </p:sp>
    </p:spTree>
    <p:extLst>
      <p:ext uri="{BB962C8B-B14F-4D97-AF65-F5344CB8AC3E}">
        <p14:creationId xmlns:p14="http://schemas.microsoft.com/office/powerpoint/2010/main" val="23909600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4800" dirty="0" smtClean="0"/>
              <a:t>Depression in the sample</a:t>
            </a:r>
            <a:endParaRPr lang="th-TH" sz="4800" dirty="0"/>
          </a:p>
        </p:txBody>
      </p:sp>
      <p:sp>
        <p:nvSpPr>
          <p:cNvPr id="2" name="Text Placeholder 1"/>
          <p:cNvSpPr>
            <a:spLocks noGrp="1"/>
          </p:cNvSpPr>
          <p:nvPr>
            <p:ph type="body" idx="1"/>
          </p:nvPr>
        </p:nvSpPr>
        <p:spPr/>
        <p:txBody>
          <a:bodyPr/>
          <a:lstStyle/>
          <a:p>
            <a:endParaRPr lang="th-TH"/>
          </a:p>
        </p:txBody>
      </p:sp>
    </p:spTree>
    <p:extLst>
      <p:ext uri="{BB962C8B-B14F-4D97-AF65-F5344CB8AC3E}">
        <p14:creationId xmlns:p14="http://schemas.microsoft.com/office/powerpoint/2010/main" val="33922927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ตัวยึดเนื้อหา 4"/>
          <p:cNvGraphicFramePr>
            <a:graphicFrameLocks/>
          </p:cNvGraphicFramePr>
          <p:nvPr>
            <p:extLst>
              <p:ext uri="{D42A27DB-BD31-4B8C-83A1-F6EECF244321}">
                <p14:modId xmlns:p14="http://schemas.microsoft.com/office/powerpoint/2010/main" val="4187861658"/>
              </p:ext>
            </p:extLst>
          </p:nvPr>
        </p:nvGraphicFramePr>
        <p:xfrm>
          <a:off x="203656" y="188640"/>
          <a:ext cx="8688825" cy="2448270"/>
        </p:xfrm>
        <a:graphic>
          <a:graphicData uri="http://schemas.openxmlformats.org/drawingml/2006/table">
            <a:tbl>
              <a:tblPr firstRow="1" bandRow="1">
                <a:tableStyleId>{F5AB1C69-6EDB-4FF4-983F-18BD219EF322}</a:tableStyleId>
              </a:tblPr>
              <a:tblGrid>
                <a:gridCol w="4202578"/>
                <a:gridCol w="2579592"/>
                <a:gridCol w="1906655"/>
              </a:tblGrid>
              <a:tr h="408045">
                <a:tc>
                  <a:txBody>
                    <a:bodyPr/>
                    <a:lstStyle/>
                    <a:p>
                      <a:pPr algn="ctr"/>
                      <a:r>
                        <a:rPr lang="en-US" sz="1800" dirty="0" smtClean="0">
                          <a:latin typeface="Tahoma" pitchFamily="34" charset="0"/>
                          <a:ea typeface="Tahoma" pitchFamily="34" charset="0"/>
                          <a:cs typeface="Tahoma" pitchFamily="34" charset="0"/>
                        </a:rPr>
                        <a:t>Severity</a:t>
                      </a:r>
                      <a:endParaRPr lang="th-TH" sz="1800" dirty="0">
                        <a:latin typeface="Tahoma" pitchFamily="34" charset="0"/>
                        <a:ea typeface="Tahoma" pitchFamily="34" charset="0"/>
                        <a:cs typeface="Tahoma" pitchFamily="34" charset="0"/>
                      </a:endParaRPr>
                    </a:p>
                  </a:txBody>
                  <a:tcPr/>
                </a:tc>
                <a:tc>
                  <a:txBody>
                    <a:bodyPr/>
                    <a:lstStyle/>
                    <a:p>
                      <a:pPr algn="ctr"/>
                      <a:r>
                        <a:rPr lang="en-US" sz="1800" dirty="0" smtClean="0">
                          <a:latin typeface="Tahoma" pitchFamily="34" charset="0"/>
                          <a:ea typeface="Tahoma" pitchFamily="34" charset="0"/>
                          <a:cs typeface="Tahoma" pitchFamily="34" charset="0"/>
                        </a:rPr>
                        <a:t>Frequency </a:t>
                      </a:r>
                      <a:endParaRPr lang="th-TH" sz="1800" dirty="0">
                        <a:latin typeface="Tahoma" pitchFamily="34" charset="0"/>
                        <a:ea typeface="Tahoma" pitchFamily="34" charset="0"/>
                        <a:cs typeface="Tahoma" pitchFamily="34" charset="0"/>
                      </a:endParaRPr>
                    </a:p>
                  </a:txBody>
                  <a:tcPr/>
                </a:tc>
                <a:tc>
                  <a:txBody>
                    <a:bodyPr/>
                    <a:lstStyle/>
                    <a:p>
                      <a:pPr algn="ctr"/>
                      <a:r>
                        <a:rPr lang="en-US" sz="1800" dirty="0" smtClean="0">
                          <a:latin typeface="Tahoma" pitchFamily="34" charset="0"/>
                          <a:ea typeface="Tahoma" pitchFamily="34" charset="0"/>
                          <a:cs typeface="Tahoma" pitchFamily="34" charset="0"/>
                        </a:rPr>
                        <a:t>Percent</a:t>
                      </a:r>
                      <a:endParaRPr lang="th-TH" sz="1800" dirty="0">
                        <a:latin typeface="Tahoma" pitchFamily="34" charset="0"/>
                        <a:ea typeface="Tahoma" pitchFamily="34" charset="0"/>
                        <a:cs typeface="Tahoma" pitchFamily="34" charset="0"/>
                      </a:endParaRPr>
                    </a:p>
                  </a:txBody>
                  <a:tcPr/>
                </a:tc>
              </a:tr>
              <a:tr h="408045">
                <a:tc>
                  <a:txBody>
                    <a:bodyPr/>
                    <a:lstStyle/>
                    <a:p>
                      <a:r>
                        <a:rPr lang="en-US" sz="1800" dirty="0" smtClean="0">
                          <a:latin typeface="Tahoma" pitchFamily="34" charset="0"/>
                          <a:ea typeface="Tahoma" pitchFamily="34" charset="0"/>
                          <a:cs typeface="Tahoma" pitchFamily="34" charset="0"/>
                        </a:rPr>
                        <a:t>No</a:t>
                      </a:r>
                      <a:r>
                        <a:rPr lang="en-US" sz="1800" baseline="0" dirty="0" smtClean="0">
                          <a:latin typeface="Tahoma" pitchFamily="34" charset="0"/>
                          <a:ea typeface="Tahoma" pitchFamily="34" charset="0"/>
                          <a:cs typeface="Tahoma" pitchFamily="34" charset="0"/>
                        </a:rPr>
                        <a:t> depression (Normal)</a:t>
                      </a:r>
                      <a:endParaRPr lang="th-TH" sz="1800" dirty="0">
                        <a:latin typeface="Tahoma" pitchFamily="34" charset="0"/>
                        <a:ea typeface="Tahoma" pitchFamily="34" charset="0"/>
                        <a:cs typeface="Tahoma" pitchFamily="34" charset="0"/>
                      </a:endParaRPr>
                    </a:p>
                  </a:txBody>
                  <a:tcPr/>
                </a:tc>
                <a:tc>
                  <a:txBody>
                    <a:bodyPr/>
                    <a:lstStyle/>
                    <a:p>
                      <a:pPr algn="ctr"/>
                      <a:r>
                        <a:rPr lang="th-TH" sz="1800" dirty="0" smtClean="0">
                          <a:latin typeface="Tahoma" pitchFamily="34" charset="0"/>
                          <a:ea typeface="Tahoma" pitchFamily="34" charset="0"/>
                          <a:cs typeface="Tahoma" pitchFamily="34" charset="0"/>
                        </a:rPr>
                        <a:t>71</a:t>
                      </a:r>
                      <a:endParaRPr lang="th-TH" sz="1800" dirty="0">
                        <a:latin typeface="Tahoma" pitchFamily="34" charset="0"/>
                        <a:ea typeface="Tahoma" pitchFamily="34" charset="0"/>
                        <a:cs typeface="Tahoma" pitchFamily="34" charset="0"/>
                      </a:endParaRPr>
                    </a:p>
                  </a:txBody>
                  <a:tcPr/>
                </a:tc>
                <a:tc>
                  <a:txBody>
                    <a:bodyPr/>
                    <a:lstStyle/>
                    <a:p>
                      <a:pPr algn="ctr"/>
                      <a:r>
                        <a:rPr lang="th-TH" sz="1800" dirty="0" smtClean="0">
                          <a:latin typeface="Tahoma" pitchFamily="34" charset="0"/>
                          <a:ea typeface="Tahoma" pitchFamily="34" charset="0"/>
                          <a:cs typeface="Tahoma" pitchFamily="34" charset="0"/>
                        </a:rPr>
                        <a:t>88.75</a:t>
                      </a:r>
                      <a:endParaRPr lang="th-TH" sz="1800" dirty="0">
                        <a:latin typeface="Tahoma" pitchFamily="34" charset="0"/>
                        <a:ea typeface="Tahoma" pitchFamily="34" charset="0"/>
                        <a:cs typeface="Tahoma" pitchFamily="34" charset="0"/>
                      </a:endParaRPr>
                    </a:p>
                  </a:txBody>
                  <a:tcPr/>
                </a:tc>
              </a:tr>
              <a:tr h="408045">
                <a:tc>
                  <a:txBody>
                    <a:bodyPr/>
                    <a:lstStyle/>
                    <a:p>
                      <a:pPr algn="l"/>
                      <a:r>
                        <a:rPr lang="en-US" sz="1800" dirty="0" smtClean="0">
                          <a:latin typeface="Tahoma" pitchFamily="34" charset="0"/>
                          <a:ea typeface="Tahoma" pitchFamily="34" charset="0"/>
                          <a:cs typeface="Tahoma" pitchFamily="34" charset="0"/>
                        </a:rPr>
                        <a:t>Mild</a:t>
                      </a:r>
                      <a:r>
                        <a:rPr lang="en-US" sz="1800" baseline="0" dirty="0" smtClean="0">
                          <a:latin typeface="Tahoma" pitchFamily="34" charset="0"/>
                          <a:ea typeface="Tahoma" pitchFamily="34" charset="0"/>
                          <a:cs typeface="Tahoma" pitchFamily="34" charset="0"/>
                        </a:rPr>
                        <a:t> depression</a:t>
                      </a:r>
                      <a:endParaRPr lang="th-TH" sz="1800" dirty="0">
                        <a:latin typeface="Tahoma" pitchFamily="34" charset="0"/>
                        <a:ea typeface="Tahoma" pitchFamily="34" charset="0"/>
                        <a:cs typeface="Tahoma" pitchFamily="34" charset="0"/>
                      </a:endParaRPr>
                    </a:p>
                  </a:txBody>
                  <a:tcPr/>
                </a:tc>
                <a:tc>
                  <a:txBody>
                    <a:bodyPr/>
                    <a:lstStyle/>
                    <a:p>
                      <a:pPr algn="ctr"/>
                      <a:r>
                        <a:rPr lang="th-TH" sz="1800" dirty="0" smtClean="0">
                          <a:latin typeface="Tahoma" pitchFamily="34" charset="0"/>
                          <a:ea typeface="Tahoma" pitchFamily="34" charset="0"/>
                          <a:cs typeface="Tahoma" pitchFamily="34" charset="0"/>
                        </a:rPr>
                        <a:t>6</a:t>
                      </a:r>
                      <a:endParaRPr lang="th-TH" sz="1800" dirty="0">
                        <a:latin typeface="Tahoma" pitchFamily="34" charset="0"/>
                        <a:ea typeface="Tahoma" pitchFamily="34" charset="0"/>
                        <a:cs typeface="Tahoma" pitchFamily="34" charset="0"/>
                      </a:endParaRPr>
                    </a:p>
                  </a:txBody>
                  <a:tcPr/>
                </a:tc>
                <a:tc>
                  <a:txBody>
                    <a:bodyPr/>
                    <a:lstStyle/>
                    <a:p>
                      <a:pPr algn="ctr"/>
                      <a:r>
                        <a:rPr lang="th-TH" sz="1800" dirty="0" smtClean="0">
                          <a:latin typeface="Tahoma" pitchFamily="34" charset="0"/>
                          <a:ea typeface="Tahoma" pitchFamily="34" charset="0"/>
                          <a:cs typeface="Tahoma" pitchFamily="34" charset="0"/>
                        </a:rPr>
                        <a:t>7.5</a:t>
                      </a:r>
                      <a:endParaRPr lang="th-TH" sz="1800" dirty="0">
                        <a:latin typeface="Tahoma" pitchFamily="34" charset="0"/>
                        <a:ea typeface="Tahoma" pitchFamily="34" charset="0"/>
                        <a:cs typeface="Tahoma" pitchFamily="34" charset="0"/>
                      </a:endParaRPr>
                    </a:p>
                  </a:txBody>
                  <a:tcPr/>
                </a:tc>
              </a:tr>
              <a:tr h="408045">
                <a:tc>
                  <a:txBody>
                    <a:bodyPr/>
                    <a:lstStyle/>
                    <a:p>
                      <a:pPr algn="l"/>
                      <a:r>
                        <a:rPr lang="en-US" sz="1800" dirty="0" smtClean="0">
                          <a:latin typeface="Tahoma" pitchFamily="34" charset="0"/>
                          <a:ea typeface="Tahoma" pitchFamily="34" charset="0"/>
                          <a:cs typeface="Tahoma" pitchFamily="34" charset="0"/>
                        </a:rPr>
                        <a:t>Moderate</a:t>
                      </a:r>
                      <a:r>
                        <a:rPr lang="en-US" sz="1800" baseline="0" dirty="0" smtClean="0">
                          <a:latin typeface="Tahoma" pitchFamily="34" charset="0"/>
                          <a:ea typeface="Tahoma" pitchFamily="34" charset="0"/>
                          <a:cs typeface="Tahoma" pitchFamily="34" charset="0"/>
                        </a:rPr>
                        <a:t> depression</a:t>
                      </a:r>
                      <a:endParaRPr lang="th-TH" sz="1800" dirty="0">
                        <a:latin typeface="Tahoma" pitchFamily="34" charset="0"/>
                        <a:ea typeface="Tahoma" pitchFamily="34" charset="0"/>
                        <a:cs typeface="Tahoma" pitchFamily="34" charset="0"/>
                      </a:endParaRPr>
                    </a:p>
                  </a:txBody>
                  <a:tcPr/>
                </a:tc>
                <a:tc>
                  <a:txBody>
                    <a:bodyPr/>
                    <a:lstStyle/>
                    <a:p>
                      <a:pPr algn="ctr"/>
                      <a:r>
                        <a:rPr lang="th-TH" sz="1800" dirty="0" smtClean="0">
                          <a:latin typeface="Tahoma" pitchFamily="34" charset="0"/>
                          <a:ea typeface="Tahoma" pitchFamily="34" charset="0"/>
                          <a:cs typeface="Tahoma" pitchFamily="34" charset="0"/>
                        </a:rPr>
                        <a:t>2</a:t>
                      </a:r>
                      <a:endParaRPr lang="th-TH" sz="1800" dirty="0">
                        <a:latin typeface="Tahoma" pitchFamily="34" charset="0"/>
                        <a:ea typeface="Tahoma" pitchFamily="34" charset="0"/>
                        <a:cs typeface="Tahoma" pitchFamily="34" charset="0"/>
                      </a:endParaRPr>
                    </a:p>
                  </a:txBody>
                  <a:tcPr/>
                </a:tc>
                <a:tc>
                  <a:txBody>
                    <a:bodyPr/>
                    <a:lstStyle/>
                    <a:p>
                      <a:pPr algn="ctr"/>
                      <a:r>
                        <a:rPr lang="th-TH" sz="1800" dirty="0" smtClean="0">
                          <a:latin typeface="Tahoma" pitchFamily="34" charset="0"/>
                          <a:ea typeface="Tahoma" pitchFamily="34" charset="0"/>
                          <a:cs typeface="Tahoma" pitchFamily="34" charset="0"/>
                        </a:rPr>
                        <a:t>2.5</a:t>
                      </a:r>
                      <a:endParaRPr lang="th-TH" sz="1800" dirty="0">
                        <a:latin typeface="Tahoma" pitchFamily="34" charset="0"/>
                        <a:ea typeface="Tahoma" pitchFamily="34" charset="0"/>
                        <a:cs typeface="Tahoma" pitchFamily="34" charset="0"/>
                      </a:endParaRPr>
                    </a:p>
                  </a:txBody>
                  <a:tcPr/>
                </a:tc>
              </a:tr>
              <a:tr h="408045">
                <a:tc>
                  <a:txBody>
                    <a:bodyPr/>
                    <a:lstStyle/>
                    <a:p>
                      <a:pPr algn="l"/>
                      <a:r>
                        <a:rPr lang="en-US" sz="1800" baseline="0" dirty="0" smtClean="0">
                          <a:latin typeface="Tahoma" pitchFamily="34" charset="0"/>
                          <a:ea typeface="Tahoma" pitchFamily="34" charset="0"/>
                          <a:cs typeface="Tahoma" pitchFamily="34" charset="0"/>
                        </a:rPr>
                        <a:t>Severe depression</a:t>
                      </a:r>
                      <a:endParaRPr lang="th-TH" sz="1800" dirty="0">
                        <a:latin typeface="Tahoma" pitchFamily="34" charset="0"/>
                        <a:ea typeface="Tahoma" pitchFamily="34" charset="0"/>
                        <a:cs typeface="Tahoma" pitchFamily="34" charset="0"/>
                      </a:endParaRPr>
                    </a:p>
                  </a:txBody>
                  <a:tcPr/>
                </a:tc>
                <a:tc>
                  <a:txBody>
                    <a:bodyPr/>
                    <a:lstStyle/>
                    <a:p>
                      <a:pPr algn="ctr"/>
                      <a:r>
                        <a:rPr lang="th-TH" sz="1800" dirty="0" smtClean="0">
                          <a:latin typeface="Tahoma" pitchFamily="34" charset="0"/>
                          <a:ea typeface="Tahoma" pitchFamily="34" charset="0"/>
                          <a:cs typeface="Tahoma" pitchFamily="34" charset="0"/>
                        </a:rPr>
                        <a:t>1</a:t>
                      </a:r>
                      <a:endParaRPr lang="th-TH" sz="1800" dirty="0">
                        <a:latin typeface="Tahoma" pitchFamily="34" charset="0"/>
                        <a:ea typeface="Tahoma" pitchFamily="34" charset="0"/>
                        <a:cs typeface="Tahoma" pitchFamily="34" charset="0"/>
                      </a:endParaRPr>
                    </a:p>
                  </a:txBody>
                  <a:tcPr/>
                </a:tc>
                <a:tc>
                  <a:txBody>
                    <a:bodyPr/>
                    <a:lstStyle/>
                    <a:p>
                      <a:pPr algn="ctr"/>
                      <a:r>
                        <a:rPr lang="th-TH" sz="1800" dirty="0" smtClean="0">
                          <a:latin typeface="Tahoma" pitchFamily="34" charset="0"/>
                          <a:ea typeface="Tahoma" pitchFamily="34" charset="0"/>
                          <a:cs typeface="Tahoma" pitchFamily="34" charset="0"/>
                        </a:rPr>
                        <a:t>1.25</a:t>
                      </a:r>
                      <a:endParaRPr lang="th-TH" sz="1800" dirty="0">
                        <a:latin typeface="Tahoma" pitchFamily="34" charset="0"/>
                        <a:ea typeface="Tahoma" pitchFamily="34" charset="0"/>
                        <a:cs typeface="Tahoma" pitchFamily="34" charset="0"/>
                      </a:endParaRPr>
                    </a:p>
                  </a:txBody>
                  <a:tcPr/>
                </a:tc>
              </a:tr>
              <a:tr h="408045">
                <a:tc>
                  <a:txBody>
                    <a:bodyPr/>
                    <a:lstStyle/>
                    <a:p>
                      <a:pPr algn="ctr"/>
                      <a:r>
                        <a:rPr lang="en-US" sz="1800" dirty="0" smtClean="0">
                          <a:latin typeface="Tahoma" pitchFamily="34" charset="0"/>
                          <a:ea typeface="Tahoma" pitchFamily="34" charset="0"/>
                          <a:cs typeface="Tahoma" pitchFamily="34" charset="0"/>
                        </a:rPr>
                        <a:t>Total</a:t>
                      </a:r>
                      <a:endParaRPr lang="th-TH" sz="1800" dirty="0">
                        <a:latin typeface="Tahoma" pitchFamily="34" charset="0"/>
                        <a:ea typeface="Tahoma" pitchFamily="34" charset="0"/>
                        <a:cs typeface="Tahoma" pitchFamily="34" charset="0"/>
                      </a:endParaRPr>
                    </a:p>
                  </a:txBody>
                  <a:tcPr/>
                </a:tc>
                <a:tc>
                  <a:txBody>
                    <a:bodyPr/>
                    <a:lstStyle/>
                    <a:p>
                      <a:pPr algn="ctr"/>
                      <a:r>
                        <a:rPr lang="th-TH" sz="1800" dirty="0" smtClean="0">
                          <a:latin typeface="Tahoma" pitchFamily="34" charset="0"/>
                          <a:ea typeface="Tahoma" pitchFamily="34" charset="0"/>
                          <a:cs typeface="Tahoma" pitchFamily="34" charset="0"/>
                        </a:rPr>
                        <a:t>80</a:t>
                      </a:r>
                      <a:endParaRPr lang="th-TH" sz="1800" dirty="0">
                        <a:latin typeface="Tahoma" pitchFamily="34" charset="0"/>
                        <a:ea typeface="Tahoma" pitchFamily="34" charset="0"/>
                        <a:cs typeface="Tahoma" pitchFamily="34" charset="0"/>
                      </a:endParaRPr>
                    </a:p>
                  </a:txBody>
                  <a:tcPr/>
                </a:tc>
                <a:tc>
                  <a:txBody>
                    <a:bodyPr/>
                    <a:lstStyle/>
                    <a:p>
                      <a:pPr algn="ctr"/>
                      <a:r>
                        <a:rPr lang="th-TH" sz="1800" dirty="0" smtClean="0">
                          <a:latin typeface="Tahoma" pitchFamily="34" charset="0"/>
                          <a:ea typeface="Tahoma" pitchFamily="34" charset="0"/>
                          <a:cs typeface="Tahoma" pitchFamily="34" charset="0"/>
                        </a:rPr>
                        <a:t>100</a:t>
                      </a:r>
                      <a:endParaRPr lang="th-TH" sz="1800" dirty="0">
                        <a:latin typeface="Tahoma" pitchFamily="34" charset="0"/>
                        <a:ea typeface="Tahoma" pitchFamily="34" charset="0"/>
                        <a:cs typeface="Tahoma" pitchFamily="34" charset="0"/>
                      </a:endParaRPr>
                    </a:p>
                  </a:txBody>
                  <a:tcPr/>
                </a:tc>
              </a:tr>
            </a:tbl>
          </a:graphicData>
        </a:graphic>
      </p:graphicFrame>
      <p:graphicFrame>
        <p:nvGraphicFramePr>
          <p:cNvPr id="5" name="Content Placeholder 4"/>
          <p:cNvGraphicFramePr>
            <a:graphicFrameLocks/>
          </p:cNvGraphicFramePr>
          <p:nvPr>
            <p:extLst>
              <p:ext uri="{D42A27DB-BD31-4B8C-83A1-F6EECF244321}">
                <p14:modId xmlns:p14="http://schemas.microsoft.com/office/powerpoint/2010/main" val="1008479968"/>
              </p:ext>
            </p:extLst>
          </p:nvPr>
        </p:nvGraphicFramePr>
        <p:xfrm>
          <a:off x="179512" y="2708920"/>
          <a:ext cx="8784976" cy="3862782"/>
        </p:xfrm>
        <a:graphic>
          <a:graphicData uri="http://schemas.openxmlformats.org/drawingml/2006/chart">
            <c:chart xmlns:c="http://schemas.openxmlformats.org/drawingml/2006/chart" xmlns:r="http://schemas.openxmlformats.org/officeDocument/2006/relationships" r:id="rId3"/>
          </a:graphicData>
        </a:graphic>
      </p:graphicFrame>
      <p:sp>
        <p:nvSpPr>
          <p:cNvPr id="6" name="Oval 5"/>
          <p:cNvSpPr/>
          <p:nvPr/>
        </p:nvSpPr>
        <p:spPr>
          <a:xfrm>
            <a:off x="2699792" y="4077072"/>
            <a:ext cx="4429156" cy="2000264"/>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th-TH"/>
          </a:p>
        </p:txBody>
      </p:sp>
    </p:spTree>
    <p:extLst>
      <p:ext uri="{BB962C8B-B14F-4D97-AF65-F5344CB8AC3E}">
        <p14:creationId xmlns:p14="http://schemas.microsoft.com/office/powerpoint/2010/main" val="7590310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457200" y="155448"/>
            <a:ext cx="8229600" cy="1252728"/>
          </a:xfrm>
        </p:spPr>
        <p:txBody>
          <a:bodyPr>
            <a:normAutofit/>
          </a:bodyPr>
          <a:lstStyle/>
          <a:p>
            <a:r>
              <a:rPr lang="en-US" sz="4000" dirty="0" smtClean="0"/>
              <a:t>Depression in the sample</a:t>
            </a:r>
            <a:endParaRPr lang="th-TH"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30906481"/>
              </p:ext>
            </p:extLst>
          </p:nvPr>
        </p:nvGraphicFramePr>
        <p:xfrm>
          <a:off x="1043608" y="1484784"/>
          <a:ext cx="6892281" cy="1742440"/>
        </p:xfrm>
        <a:graphic>
          <a:graphicData uri="http://schemas.openxmlformats.org/drawingml/2006/table">
            <a:tbl>
              <a:tblPr firstRow="1" bandRow="1">
                <a:tableStyleId>{5C22544A-7EE6-4342-B048-85BDC9FD1C3A}</a:tableStyleId>
              </a:tblPr>
              <a:tblGrid>
                <a:gridCol w="2297427"/>
                <a:gridCol w="2297427"/>
                <a:gridCol w="2297427"/>
              </a:tblGrid>
              <a:tr h="370840">
                <a:tc>
                  <a:txBody>
                    <a:bodyPr/>
                    <a:lstStyle/>
                    <a:p>
                      <a:pPr algn="ctr"/>
                      <a:endParaRPr lang="th-TH" b="0" dirty="0"/>
                    </a:p>
                  </a:txBody>
                  <a:tcPr/>
                </a:tc>
                <a:tc>
                  <a:txBody>
                    <a:bodyPr/>
                    <a:lstStyle/>
                    <a:p>
                      <a:pPr algn="ctr"/>
                      <a:r>
                        <a:rPr lang="en-US" b="0" dirty="0" smtClean="0"/>
                        <a:t>Number</a:t>
                      </a:r>
                      <a:endParaRPr lang="th-TH" b="0" dirty="0"/>
                    </a:p>
                  </a:txBody>
                  <a:tcPr/>
                </a:tc>
                <a:tc>
                  <a:txBody>
                    <a:bodyPr/>
                    <a:lstStyle/>
                    <a:p>
                      <a:pPr algn="ctr"/>
                      <a:r>
                        <a:rPr lang="en-US" b="0" dirty="0" smtClean="0"/>
                        <a:t>Percent</a:t>
                      </a:r>
                      <a:endParaRPr lang="th-TH" b="0" dirty="0"/>
                    </a:p>
                  </a:txBody>
                  <a:tcPr/>
                </a:tc>
              </a:tr>
              <a:tr h="370840">
                <a:tc>
                  <a:txBody>
                    <a:bodyPr/>
                    <a:lstStyle/>
                    <a:p>
                      <a:pPr algn="ctr"/>
                      <a:r>
                        <a:rPr lang="en-US" sz="2400" b="0" dirty="0" smtClean="0"/>
                        <a:t>No</a:t>
                      </a:r>
                      <a:r>
                        <a:rPr lang="en-US" sz="2400" b="0" baseline="0" dirty="0" smtClean="0"/>
                        <a:t> depression</a:t>
                      </a:r>
                      <a:endParaRPr lang="th-TH" sz="2400" b="0" dirty="0"/>
                    </a:p>
                  </a:txBody>
                  <a:tcPr/>
                </a:tc>
                <a:tc>
                  <a:txBody>
                    <a:bodyPr/>
                    <a:lstStyle/>
                    <a:p>
                      <a:pPr algn="ctr"/>
                      <a:r>
                        <a:rPr lang="en-US" sz="1800" b="0" dirty="0" smtClean="0"/>
                        <a:t>71</a:t>
                      </a:r>
                      <a:endParaRPr lang="th-TH" sz="1800" b="0" dirty="0"/>
                    </a:p>
                  </a:txBody>
                  <a:tcPr/>
                </a:tc>
                <a:tc>
                  <a:txBody>
                    <a:bodyPr/>
                    <a:lstStyle/>
                    <a:p>
                      <a:pPr algn="ctr"/>
                      <a:r>
                        <a:rPr lang="en-US" sz="1800" b="0" dirty="0" smtClean="0"/>
                        <a:t>88.75</a:t>
                      </a:r>
                      <a:endParaRPr lang="th-TH" sz="1800" b="0" dirty="0"/>
                    </a:p>
                  </a:txBody>
                  <a:tcPr/>
                </a:tc>
              </a:tr>
              <a:tr h="370840">
                <a:tc>
                  <a:txBody>
                    <a:bodyPr/>
                    <a:lstStyle/>
                    <a:p>
                      <a:pPr algn="ctr"/>
                      <a:r>
                        <a:rPr lang="en-US" sz="2400" b="0" dirty="0" smtClean="0"/>
                        <a:t>Depression</a:t>
                      </a:r>
                      <a:endParaRPr lang="th-TH" sz="2400" b="0" dirty="0"/>
                    </a:p>
                  </a:txBody>
                  <a:tcPr/>
                </a:tc>
                <a:tc>
                  <a:txBody>
                    <a:bodyPr/>
                    <a:lstStyle/>
                    <a:p>
                      <a:pPr algn="ctr"/>
                      <a:r>
                        <a:rPr lang="en-US" sz="1800" b="0" dirty="0" smtClean="0"/>
                        <a:t>9</a:t>
                      </a:r>
                      <a:endParaRPr lang="th-TH" sz="1800" b="0" dirty="0"/>
                    </a:p>
                  </a:txBody>
                  <a:tcPr/>
                </a:tc>
                <a:tc>
                  <a:txBody>
                    <a:bodyPr/>
                    <a:lstStyle/>
                    <a:p>
                      <a:pPr algn="ctr"/>
                      <a:r>
                        <a:rPr lang="en-US" sz="1800" b="0" dirty="0" smtClean="0"/>
                        <a:t>11.25</a:t>
                      </a:r>
                      <a:endParaRPr lang="th-TH" sz="1800" b="0" dirty="0"/>
                    </a:p>
                  </a:txBody>
                  <a:tcPr/>
                </a:tc>
              </a:tr>
              <a:tr h="370840">
                <a:tc>
                  <a:txBody>
                    <a:bodyPr/>
                    <a:lstStyle/>
                    <a:p>
                      <a:pPr algn="ctr"/>
                      <a:r>
                        <a:rPr lang="en-US" sz="2400" b="0" dirty="0" smtClean="0"/>
                        <a:t>Total</a:t>
                      </a:r>
                      <a:endParaRPr lang="th-TH" sz="2400" b="0" dirty="0"/>
                    </a:p>
                  </a:txBody>
                  <a:tcPr/>
                </a:tc>
                <a:tc>
                  <a:txBody>
                    <a:bodyPr/>
                    <a:lstStyle/>
                    <a:p>
                      <a:pPr algn="ctr"/>
                      <a:r>
                        <a:rPr lang="en-US" sz="1800" b="0" dirty="0" smtClean="0"/>
                        <a:t>80</a:t>
                      </a:r>
                      <a:endParaRPr lang="th-TH" sz="1800" b="0" dirty="0"/>
                    </a:p>
                  </a:txBody>
                  <a:tcPr/>
                </a:tc>
                <a:tc>
                  <a:txBody>
                    <a:bodyPr/>
                    <a:lstStyle/>
                    <a:p>
                      <a:pPr algn="ctr"/>
                      <a:r>
                        <a:rPr lang="en-US" sz="1800" b="0" dirty="0" smtClean="0"/>
                        <a:t>100</a:t>
                      </a:r>
                      <a:endParaRPr lang="th-TH" sz="1800" b="0" dirty="0"/>
                    </a:p>
                  </a:txBody>
                  <a:tcPr/>
                </a:tc>
              </a:tr>
            </a:tbl>
          </a:graphicData>
        </a:graphic>
      </p:graphicFrame>
      <p:graphicFrame>
        <p:nvGraphicFramePr>
          <p:cNvPr id="6" name="Content Placeholder 3"/>
          <p:cNvGraphicFramePr>
            <a:graphicFrameLocks/>
          </p:cNvGraphicFramePr>
          <p:nvPr>
            <p:extLst>
              <p:ext uri="{D42A27DB-BD31-4B8C-83A1-F6EECF244321}">
                <p14:modId xmlns:p14="http://schemas.microsoft.com/office/powerpoint/2010/main" val="2027446105"/>
              </p:ext>
            </p:extLst>
          </p:nvPr>
        </p:nvGraphicFramePr>
        <p:xfrm>
          <a:off x="1043608" y="3573016"/>
          <a:ext cx="6840760" cy="29793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252291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Social supports in the sample</a:t>
            </a:r>
            <a:endParaRPr lang="th-TH" sz="4800" dirty="0"/>
          </a:p>
        </p:txBody>
      </p:sp>
      <p:sp>
        <p:nvSpPr>
          <p:cNvPr id="3" name="Text Placeholder 2"/>
          <p:cNvSpPr>
            <a:spLocks noGrp="1"/>
          </p:cNvSpPr>
          <p:nvPr>
            <p:ph type="body" idx="1"/>
          </p:nvPr>
        </p:nvSpPr>
        <p:spPr/>
        <p:txBody>
          <a:bodyPr/>
          <a:lstStyle/>
          <a:p>
            <a:endParaRPr lang="th-TH"/>
          </a:p>
        </p:txBody>
      </p:sp>
    </p:spTree>
    <p:extLst>
      <p:ext uri="{BB962C8B-B14F-4D97-AF65-F5344CB8AC3E}">
        <p14:creationId xmlns:p14="http://schemas.microsoft.com/office/powerpoint/2010/main" val="5137459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878120437"/>
              </p:ext>
            </p:extLst>
          </p:nvPr>
        </p:nvGraphicFramePr>
        <p:xfrm>
          <a:off x="-108520" y="0"/>
          <a:ext cx="9252520" cy="685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529563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60648"/>
            <a:ext cx="8013192" cy="1636776"/>
          </a:xfrm>
        </p:spPr>
        <p:txBody>
          <a:bodyPr>
            <a:noAutofit/>
          </a:bodyPr>
          <a:lstStyle/>
          <a:p>
            <a:r>
              <a:rPr lang="en-US" sz="3600" dirty="0" smtClean="0"/>
              <a:t>Information of demographic characteristics with depression</a:t>
            </a:r>
            <a:endParaRPr lang="th-TH" sz="4000" dirty="0"/>
          </a:p>
        </p:txBody>
      </p:sp>
      <p:sp>
        <p:nvSpPr>
          <p:cNvPr id="3" name="Text Placeholder 2"/>
          <p:cNvSpPr>
            <a:spLocks noGrp="1"/>
          </p:cNvSpPr>
          <p:nvPr>
            <p:ph type="body" idx="1"/>
          </p:nvPr>
        </p:nvSpPr>
        <p:spPr/>
        <p:txBody>
          <a:bodyPr/>
          <a:lstStyle/>
          <a:p>
            <a:endParaRPr lang="th-TH"/>
          </a:p>
        </p:txBody>
      </p:sp>
    </p:spTree>
    <p:extLst>
      <p:ext uri="{BB962C8B-B14F-4D97-AF65-F5344CB8AC3E}">
        <p14:creationId xmlns:p14="http://schemas.microsoft.com/office/powerpoint/2010/main" val="42113416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ชื่อเรื่อง 1"/>
          <p:cNvSpPr>
            <a:spLocks noGrp="1"/>
          </p:cNvSpPr>
          <p:nvPr>
            <p:ph type="title"/>
          </p:nvPr>
        </p:nvSpPr>
        <p:spPr/>
        <p:txBody>
          <a:bodyPr/>
          <a:lstStyle/>
          <a:p>
            <a:pPr marL="420624" indent="-384048">
              <a:defRPr/>
            </a:pPr>
            <a:r>
              <a:rPr lang="en-US" sz="4800" dirty="0"/>
              <a:t>Advisors</a:t>
            </a:r>
          </a:p>
        </p:txBody>
      </p:sp>
      <p:sp>
        <p:nvSpPr>
          <p:cNvPr id="3" name="ตัวยึดเนื้อหา 2"/>
          <p:cNvSpPr>
            <a:spLocks noGrp="1"/>
          </p:cNvSpPr>
          <p:nvPr>
            <p:ph idx="1"/>
          </p:nvPr>
        </p:nvSpPr>
        <p:spPr/>
        <p:txBody>
          <a:bodyPr>
            <a:normAutofit/>
          </a:bodyPr>
          <a:lstStyle/>
          <a:p>
            <a:pPr marL="420624" indent="-384048">
              <a:buFont typeface="Wingdings 2"/>
              <a:buChar char=""/>
              <a:defRPr/>
            </a:pPr>
            <a:r>
              <a:rPr lang="en-US" sz="2400" dirty="0" err="1" smtClean="0"/>
              <a:t>Pantitra</a:t>
            </a:r>
            <a:r>
              <a:rPr lang="en-US" sz="2400" dirty="0" smtClean="0"/>
              <a:t> </a:t>
            </a:r>
            <a:r>
              <a:rPr lang="en-US" sz="2400" dirty="0" err="1"/>
              <a:t>Singkeaw</a:t>
            </a:r>
            <a:r>
              <a:rPr lang="en-US" sz="2400" dirty="0"/>
              <a:t>, MD. </a:t>
            </a:r>
            <a:endParaRPr lang="th-TH" sz="2400" dirty="0" smtClean="0"/>
          </a:p>
          <a:p>
            <a:pPr marL="420624" indent="-384048">
              <a:buFont typeface="Wingdings 2"/>
              <a:buChar char=""/>
              <a:defRPr/>
            </a:pPr>
            <a:r>
              <a:rPr lang="en-US" sz="2400" dirty="0" err="1"/>
              <a:t>Suwit</a:t>
            </a:r>
            <a:r>
              <a:rPr lang="en-US" sz="2400" dirty="0"/>
              <a:t> </a:t>
            </a:r>
            <a:r>
              <a:rPr lang="en-US" sz="2400" dirty="0" err="1"/>
              <a:t>Lertkajornsin</a:t>
            </a:r>
            <a:r>
              <a:rPr lang="en-US" sz="2400" dirty="0"/>
              <a:t>, MD</a:t>
            </a:r>
            <a:endParaRPr lang="en-US" sz="2400" dirty="0" smtClean="0">
              <a:solidFill>
                <a:schemeClr val="accent6">
                  <a:lumMod val="75000"/>
                </a:schemeClr>
              </a:solidFill>
              <a:latin typeface="+mj-lt"/>
            </a:endParaRPr>
          </a:p>
        </p:txBody>
      </p:sp>
    </p:spTree>
    <p:extLst>
      <p:ext uri="{BB962C8B-B14F-4D97-AF65-F5344CB8AC3E}">
        <p14:creationId xmlns:p14="http://schemas.microsoft.com/office/powerpoint/2010/main" val="19439506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ชื่อเรื่อง 1"/>
          <p:cNvSpPr>
            <a:spLocks noGrp="1"/>
          </p:cNvSpPr>
          <p:nvPr>
            <p:ph type="title"/>
          </p:nvPr>
        </p:nvSpPr>
        <p:spPr>
          <a:xfrm>
            <a:off x="457200" y="155448"/>
            <a:ext cx="8435280" cy="1252728"/>
          </a:xfrm>
        </p:spPr>
        <p:txBody>
          <a:bodyPr>
            <a:normAutofit/>
          </a:bodyPr>
          <a:lstStyle/>
          <a:p>
            <a:pPr eaLnBrk="1" hangingPunct="1"/>
            <a:r>
              <a:rPr lang="en-US" sz="3200" b="1" dirty="0" smtClean="0"/>
              <a:t>Proportion of gender and depression</a:t>
            </a:r>
            <a:endParaRPr lang="th-TH" sz="3200" b="1" dirty="0" smtClean="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71027295"/>
              </p:ext>
            </p:extLst>
          </p:nvPr>
        </p:nvGraphicFramePr>
        <p:xfrm>
          <a:off x="357158" y="1772816"/>
          <a:ext cx="8358246" cy="4824536"/>
        </p:xfrm>
        <a:graphic>
          <a:graphicData uri="http://schemas.openxmlformats.org/drawingml/2006/chart">
            <c:chart xmlns:c="http://schemas.openxmlformats.org/drawingml/2006/chart" xmlns:r="http://schemas.openxmlformats.org/officeDocument/2006/relationships" r:id="rId3"/>
          </a:graphicData>
        </a:graphic>
      </p:graphicFrame>
      <p:sp>
        <p:nvSpPr>
          <p:cNvPr id="2" name="Oval 1"/>
          <p:cNvSpPr/>
          <p:nvPr/>
        </p:nvSpPr>
        <p:spPr>
          <a:xfrm>
            <a:off x="3851920" y="4653136"/>
            <a:ext cx="2448272" cy="1368152"/>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Tree>
    <p:extLst>
      <p:ext uri="{BB962C8B-B14F-4D97-AF65-F5344CB8AC3E}">
        <p14:creationId xmlns:p14="http://schemas.microsoft.com/office/powerpoint/2010/main" val="27672077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ชื่อเรื่อง 1"/>
          <p:cNvSpPr>
            <a:spLocks noGrp="1"/>
          </p:cNvSpPr>
          <p:nvPr>
            <p:ph type="title"/>
          </p:nvPr>
        </p:nvSpPr>
        <p:spPr>
          <a:xfrm>
            <a:off x="457200" y="155448"/>
            <a:ext cx="8229600" cy="1252728"/>
          </a:xfrm>
        </p:spPr>
        <p:txBody>
          <a:bodyPr>
            <a:normAutofit/>
          </a:bodyPr>
          <a:lstStyle/>
          <a:p>
            <a:r>
              <a:rPr lang="en-US" sz="3200" b="1" dirty="0" smtClean="0"/>
              <a:t>Proportion of age and depression</a:t>
            </a:r>
            <a:endParaRPr lang="th-TH" sz="3200" b="1" dirty="0" smtClean="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07976687"/>
              </p:ext>
            </p:extLst>
          </p:nvPr>
        </p:nvGraphicFramePr>
        <p:xfrm>
          <a:off x="457200" y="1774825"/>
          <a:ext cx="8229600" cy="46259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676972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ชื่อเรื่อง 1"/>
          <p:cNvSpPr>
            <a:spLocks noGrp="1"/>
          </p:cNvSpPr>
          <p:nvPr>
            <p:ph type="title"/>
          </p:nvPr>
        </p:nvSpPr>
        <p:spPr>
          <a:xfrm>
            <a:off x="457200" y="155448"/>
            <a:ext cx="8229600" cy="1252728"/>
          </a:xfrm>
        </p:spPr>
        <p:txBody>
          <a:bodyPr>
            <a:normAutofit/>
          </a:bodyPr>
          <a:lstStyle/>
          <a:p>
            <a:r>
              <a:rPr lang="en-US" sz="3200" b="1" dirty="0" smtClean="0"/>
              <a:t>Proportion of marital status and depression</a:t>
            </a:r>
            <a:endParaRPr lang="th-TH" sz="3200" b="1" dirty="0" smtClean="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46619905"/>
              </p:ext>
            </p:extLst>
          </p:nvPr>
        </p:nvGraphicFramePr>
        <p:xfrm>
          <a:off x="457200" y="1774825"/>
          <a:ext cx="8229600" cy="46259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653179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ชื่อเรื่อง 1"/>
          <p:cNvSpPr>
            <a:spLocks noGrp="1"/>
          </p:cNvSpPr>
          <p:nvPr>
            <p:ph type="title"/>
          </p:nvPr>
        </p:nvSpPr>
        <p:spPr>
          <a:xfrm>
            <a:off x="457200" y="155448"/>
            <a:ext cx="8435280" cy="1252728"/>
          </a:xfrm>
        </p:spPr>
        <p:txBody>
          <a:bodyPr>
            <a:normAutofit/>
          </a:bodyPr>
          <a:lstStyle/>
          <a:p>
            <a:r>
              <a:rPr lang="en-US" sz="3200" b="1" dirty="0" smtClean="0"/>
              <a:t>Proportion of occupancy and depression</a:t>
            </a:r>
            <a:endParaRPr lang="th-TH" sz="3200" b="1" dirty="0" smtClean="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48131626"/>
              </p:ext>
            </p:extLst>
          </p:nvPr>
        </p:nvGraphicFramePr>
        <p:xfrm>
          <a:off x="457200" y="1774825"/>
          <a:ext cx="8229600" cy="46259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613232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ชื่อเรื่อง 1"/>
          <p:cNvSpPr>
            <a:spLocks noGrp="1"/>
          </p:cNvSpPr>
          <p:nvPr>
            <p:ph type="title"/>
          </p:nvPr>
        </p:nvSpPr>
        <p:spPr>
          <a:xfrm>
            <a:off x="457200" y="155448"/>
            <a:ext cx="8229600" cy="1252728"/>
          </a:xfrm>
        </p:spPr>
        <p:txBody>
          <a:bodyPr>
            <a:normAutofit/>
          </a:bodyPr>
          <a:lstStyle/>
          <a:p>
            <a:r>
              <a:rPr lang="en-US" sz="3200" b="1" dirty="0" smtClean="0"/>
              <a:t>Proportion of education level and depression</a:t>
            </a:r>
            <a:endParaRPr lang="th-TH" sz="3200" b="1" dirty="0" smtClean="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69894073"/>
              </p:ext>
            </p:extLst>
          </p:nvPr>
        </p:nvGraphicFramePr>
        <p:xfrm>
          <a:off x="457200" y="1774825"/>
          <a:ext cx="8229600" cy="46259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372971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Information of depression with social support</a:t>
            </a:r>
            <a:endParaRPr lang="th-TH" dirty="0"/>
          </a:p>
        </p:txBody>
      </p:sp>
      <p:sp>
        <p:nvSpPr>
          <p:cNvPr id="5" name="Text Placeholder 4"/>
          <p:cNvSpPr>
            <a:spLocks noGrp="1"/>
          </p:cNvSpPr>
          <p:nvPr>
            <p:ph type="body" idx="1"/>
          </p:nvPr>
        </p:nvSpPr>
        <p:spPr/>
        <p:txBody>
          <a:bodyPr/>
          <a:lstStyle/>
          <a:p>
            <a:endParaRPr lang="th-TH"/>
          </a:p>
        </p:txBody>
      </p:sp>
    </p:spTree>
    <p:extLst>
      <p:ext uri="{BB962C8B-B14F-4D97-AF65-F5344CB8AC3E}">
        <p14:creationId xmlns:p14="http://schemas.microsoft.com/office/powerpoint/2010/main" val="35461856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401080" cy="1252728"/>
          </a:xfrm>
        </p:spPr>
        <p:txBody>
          <a:bodyPr>
            <a:noAutofit/>
          </a:bodyPr>
          <a:lstStyle/>
          <a:p>
            <a:r>
              <a:rPr lang="en-US" sz="3200" dirty="0" smtClean="0"/>
              <a:t>Proportion of depression and social support from </a:t>
            </a:r>
            <a:r>
              <a:rPr lang="en-US" sz="3200" b="1" dirty="0" smtClean="0"/>
              <a:t>families and communities</a:t>
            </a:r>
            <a:endParaRPr lang="th-TH"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85905400"/>
              </p:ext>
            </p:extLst>
          </p:nvPr>
        </p:nvGraphicFramePr>
        <p:xfrm>
          <a:off x="457200" y="1774825"/>
          <a:ext cx="8229600" cy="46259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461522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155448"/>
            <a:ext cx="8401080" cy="1252728"/>
          </a:xfrm>
        </p:spPr>
        <p:txBody>
          <a:bodyPr>
            <a:noAutofit/>
          </a:bodyPr>
          <a:lstStyle/>
          <a:p>
            <a:r>
              <a:rPr lang="en-US" sz="3200" dirty="0" smtClean="0"/>
              <a:t>Proportion of depression and social support from </a:t>
            </a:r>
            <a:r>
              <a:rPr lang="en-US" sz="3200" b="1" dirty="0" smtClean="0"/>
              <a:t>the elderly’s club</a:t>
            </a:r>
            <a:endParaRPr lang="th-TH" sz="3200" b="1"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65925104"/>
              </p:ext>
            </p:extLst>
          </p:nvPr>
        </p:nvGraphicFramePr>
        <p:xfrm>
          <a:off x="457200" y="1774825"/>
          <a:ext cx="8229600" cy="46259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545631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155448"/>
            <a:ext cx="8401080" cy="1252728"/>
          </a:xfrm>
        </p:spPr>
        <p:txBody>
          <a:bodyPr>
            <a:noAutofit/>
          </a:bodyPr>
          <a:lstStyle/>
          <a:p>
            <a:r>
              <a:rPr lang="en-US" sz="3200" dirty="0" smtClean="0"/>
              <a:t>Proportion of depression and social support from </a:t>
            </a:r>
            <a:r>
              <a:rPr lang="en-US" sz="3200" b="1" dirty="0" smtClean="0"/>
              <a:t>the organizations</a:t>
            </a:r>
            <a:endParaRPr lang="th-TH" sz="32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43728492"/>
              </p:ext>
            </p:extLst>
          </p:nvPr>
        </p:nvGraphicFramePr>
        <p:xfrm>
          <a:off x="457200" y="1774825"/>
          <a:ext cx="8229600" cy="46259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55478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155448"/>
            <a:ext cx="8401080" cy="1252728"/>
          </a:xfrm>
        </p:spPr>
        <p:txBody>
          <a:bodyPr>
            <a:noAutofit/>
          </a:bodyPr>
          <a:lstStyle/>
          <a:p>
            <a:r>
              <a:rPr lang="en-US" sz="3200" dirty="0" smtClean="0"/>
              <a:t>Proportion of depression and social support from </a:t>
            </a:r>
            <a:r>
              <a:rPr lang="en-US" sz="3200" b="1" dirty="0" smtClean="0"/>
              <a:t>overall</a:t>
            </a:r>
            <a:endParaRPr lang="th-TH" sz="32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56313406"/>
              </p:ext>
            </p:extLst>
          </p:nvPr>
        </p:nvGraphicFramePr>
        <p:xfrm>
          <a:off x="457200" y="1774825"/>
          <a:ext cx="8229600" cy="46259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117690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ชื่อเรื่อง 3"/>
          <p:cNvSpPr>
            <a:spLocks noGrp="1"/>
          </p:cNvSpPr>
          <p:nvPr>
            <p:ph type="title"/>
          </p:nvPr>
        </p:nvSpPr>
        <p:spPr/>
        <p:txBody>
          <a:bodyPr>
            <a:normAutofit/>
          </a:bodyPr>
          <a:lstStyle/>
          <a:p>
            <a:pPr eaLnBrk="1" fontAlgn="auto" hangingPunct="1">
              <a:spcAft>
                <a:spcPts val="0"/>
              </a:spcAft>
              <a:defRPr/>
            </a:pPr>
            <a:r>
              <a:rPr lang="en-US" sz="4800" dirty="0" smtClean="0"/>
              <a:t>Background</a:t>
            </a:r>
            <a:endParaRPr lang="th-TH" sz="4800" dirty="0"/>
          </a:p>
        </p:txBody>
      </p:sp>
      <p:sp>
        <p:nvSpPr>
          <p:cNvPr id="2" name="Text Placeholder 1"/>
          <p:cNvSpPr>
            <a:spLocks noGrp="1"/>
          </p:cNvSpPr>
          <p:nvPr>
            <p:ph type="body" idx="1"/>
          </p:nvPr>
        </p:nvSpPr>
        <p:spPr/>
        <p:txBody>
          <a:bodyPr/>
          <a:lstStyle/>
          <a:p>
            <a:endParaRPr lang="th-TH"/>
          </a:p>
        </p:txBody>
      </p:sp>
    </p:spTree>
    <p:extLst>
      <p:ext uri="{BB962C8B-B14F-4D97-AF65-F5344CB8AC3E}">
        <p14:creationId xmlns:p14="http://schemas.microsoft.com/office/powerpoint/2010/main" val="10465779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discussions</a:t>
            </a:r>
            <a:endParaRPr lang="th-TH" dirty="0"/>
          </a:p>
        </p:txBody>
      </p:sp>
      <p:sp>
        <p:nvSpPr>
          <p:cNvPr id="2" name="Text Placeholder 1"/>
          <p:cNvSpPr>
            <a:spLocks noGrp="1"/>
          </p:cNvSpPr>
          <p:nvPr>
            <p:ph type="body" idx="1"/>
          </p:nvPr>
        </p:nvSpPr>
        <p:spPr/>
        <p:txBody>
          <a:bodyPr/>
          <a:lstStyle/>
          <a:p>
            <a:endParaRPr lang="th-TH"/>
          </a:p>
        </p:txBody>
      </p:sp>
    </p:spTree>
    <p:extLst>
      <p:ext uri="{BB962C8B-B14F-4D97-AF65-F5344CB8AC3E}">
        <p14:creationId xmlns:p14="http://schemas.microsoft.com/office/powerpoint/2010/main" val="39626803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ชื่อเรื่อง 1"/>
          <p:cNvSpPr>
            <a:spLocks noGrp="1"/>
          </p:cNvSpPr>
          <p:nvPr>
            <p:ph type="title"/>
          </p:nvPr>
        </p:nvSpPr>
        <p:spPr>
          <a:xfrm>
            <a:off x="457200" y="155448"/>
            <a:ext cx="8435280" cy="1252728"/>
          </a:xfrm>
        </p:spPr>
        <p:txBody>
          <a:bodyPr>
            <a:normAutofit/>
          </a:bodyPr>
          <a:lstStyle/>
          <a:p>
            <a:pPr eaLnBrk="1" hangingPunct="1"/>
            <a:r>
              <a:rPr lang="en-US" sz="3200" b="1" dirty="0" smtClean="0"/>
              <a:t>Proportion of gender and depression</a:t>
            </a:r>
            <a:endParaRPr lang="th-TH" sz="3200" b="1" dirty="0" smtClean="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99423400"/>
              </p:ext>
            </p:extLst>
          </p:nvPr>
        </p:nvGraphicFramePr>
        <p:xfrm>
          <a:off x="357158" y="1772816"/>
          <a:ext cx="8358246" cy="4824536"/>
        </p:xfrm>
        <a:graphic>
          <a:graphicData uri="http://schemas.openxmlformats.org/drawingml/2006/chart">
            <c:chart xmlns:c="http://schemas.openxmlformats.org/drawingml/2006/chart" xmlns:r="http://schemas.openxmlformats.org/officeDocument/2006/relationships" r:id="rId3"/>
          </a:graphicData>
        </a:graphic>
      </p:graphicFrame>
      <p:sp>
        <p:nvSpPr>
          <p:cNvPr id="2" name="Oval 1"/>
          <p:cNvSpPr/>
          <p:nvPr/>
        </p:nvSpPr>
        <p:spPr>
          <a:xfrm>
            <a:off x="3851920" y="4653136"/>
            <a:ext cx="2448272" cy="1368152"/>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Tree>
    <p:extLst>
      <p:ext uri="{BB962C8B-B14F-4D97-AF65-F5344CB8AC3E}">
        <p14:creationId xmlns:p14="http://schemas.microsoft.com/office/powerpoint/2010/main" val="17677897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ชื่อเรื่อง 1"/>
          <p:cNvSpPr>
            <a:spLocks noGrp="1"/>
          </p:cNvSpPr>
          <p:nvPr>
            <p:ph type="title"/>
          </p:nvPr>
        </p:nvSpPr>
        <p:spPr>
          <a:xfrm>
            <a:off x="457200" y="155448"/>
            <a:ext cx="8229600" cy="1252728"/>
          </a:xfrm>
        </p:spPr>
        <p:txBody>
          <a:bodyPr>
            <a:normAutofit/>
          </a:bodyPr>
          <a:lstStyle/>
          <a:p>
            <a:r>
              <a:rPr lang="en-US" sz="3200" b="1" dirty="0" smtClean="0"/>
              <a:t>Proportion of age and depression</a:t>
            </a:r>
            <a:endParaRPr lang="th-TH" sz="3200" b="1" dirty="0" smtClean="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81808717"/>
              </p:ext>
            </p:extLst>
          </p:nvPr>
        </p:nvGraphicFramePr>
        <p:xfrm>
          <a:off x="457200" y="1774825"/>
          <a:ext cx="8229600" cy="4625975"/>
        </p:xfrm>
        <a:graphic>
          <a:graphicData uri="http://schemas.openxmlformats.org/drawingml/2006/chart">
            <c:chart xmlns:c="http://schemas.openxmlformats.org/drawingml/2006/chart" xmlns:r="http://schemas.openxmlformats.org/officeDocument/2006/relationships" r:id="rId3"/>
          </a:graphicData>
        </a:graphic>
      </p:graphicFrame>
      <p:sp>
        <p:nvSpPr>
          <p:cNvPr id="4" name="Oval 3"/>
          <p:cNvSpPr/>
          <p:nvPr/>
        </p:nvSpPr>
        <p:spPr>
          <a:xfrm>
            <a:off x="1979712" y="4221088"/>
            <a:ext cx="1440160" cy="1368152"/>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Tree>
    <p:extLst>
      <p:ext uri="{BB962C8B-B14F-4D97-AF65-F5344CB8AC3E}">
        <p14:creationId xmlns:p14="http://schemas.microsoft.com/office/powerpoint/2010/main" val="157968922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155448"/>
            <a:ext cx="8401080" cy="1252728"/>
          </a:xfrm>
        </p:spPr>
        <p:txBody>
          <a:bodyPr>
            <a:noAutofit/>
          </a:bodyPr>
          <a:lstStyle/>
          <a:p>
            <a:r>
              <a:rPr lang="en-US" sz="3200" dirty="0" smtClean="0"/>
              <a:t>Proportion of depression and social support from </a:t>
            </a:r>
            <a:r>
              <a:rPr lang="en-US" sz="3200" b="1" dirty="0" smtClean="0"/>
              <a:t>overall</a:t>
            </a:r>
            <a:endParaRPr lang="th-TH" sz="32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19260184"/>
              </p:ext>
            </p:extLst>
          </p:nvPr>
        </p:nvGraphicFramePr>
        <p:xfrm>
          <a:off x="457200" y="1774825"/>
          <a:ext cx="8229600" cy="4625975"/>
        </p:xfrm>
        <a:graphic>
          <a:graphicData uri="http://schemas.openxmlformats.org/drawingml/2006/chart">
            <c:chart xmlns:c="http://schemas.openxmlformats.org/drawingml/2006/chart" xmlns:r="http://schemas.openxmlformats.org/officeDocument/2006/relationships" r:id="rId3"/>
          </a:graphicData>
        </a:graphic>
      </p:graphicFrame>
      <p:sp>
        <p:nvSpPr>
          <p:cNvPr id="4" name="Oval 3"/>
          <p:cNvSpPr/>
          <p:nvPr/>
        </p:nvSpPr>
        <p:spPr>
          <a:xfrm>
            <a:off x="2771800" y="3789040"/>
            <a:ext cx="3168352" cy="1368152"/>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Tree>
    <p:extLst>
      <p:ext uri="{BB962C8B-B14F-4D97-AF65-F5344CB8AC3E}">
        <p14:creationId xmlns:p14="http://schemas.microsoft.com/office/powerpoint/2010/main" val="2929252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Suggestions from the research</a:t>
            </a:r>
            <a:endParaRPr lang="th-TH" dirty="0"/>
          </a:p>
        </p:txBody>
      </p:sp>
      <p:sp>
        <p:nvSpPr>
          <p:cNvPr id="3" name="Content Placeholder 2"/>
          <p:cNvSpPr>
            <a:spLocks noGrp="1"/>
          </p:cNvSpPr>
          <p:nvPr>
            <p:ph idx="1"/>
          </p:nvPr>
        </p:nvSpPr>
        <p:spPr/>
        <p:txBody>
          <a:bodyPr/>
          <a:lstStyle/>
          <a:p>
            <a:r>
              <a:rPr lang="en-US" dirty="0" smtClean="0"/>
              <a:t>should provide care for the women elderly  mental health</a:t>
            </a:r>
          </a:p>
          <a:p>
            <a:r>
              <a:rPr lang="en-US" dirty="0" smtClean="0"/>
              <a:t>The social support should focus on giving priority to the elderly  in disadvantaged groups such as the elderly who live alone, who do not receive financial help from their children. and who need to work to earn a living.</a:t>
            </a:r>
          </a:p>
        </p:txBody>
      </p:sp>
    </p:spTree>
    <p:extLst>
      <p:ext uri="{BB962C8B-B14F-4D97-AF65-F5344CB8AC3E}">
        <p14:creationId xmlns:p14="http://schemas.microsoft.com/office/powerpoint/2010/main" val="4536607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research</a:t>
            </a:r>
            <a:endParaRPr lang="th-TH" dirty="0"/>
          </a:p>
        </p:txBody>
      </p:sp>
      <p:sp>
        <p:nvSpPr>
          <p:cNvPr id="3" name="Content Placeholder 2"/>
          <p:cNvSpPr>
            <a:spLocks noGrp="1"/>
          </p:cNvSpPr>
          <p:nvPr>
            <p:ph idx="1"/>
          </p:nvPr>
        </p:nvSpPr>
        <p:spPr/>
        <p:txBody>
          <a:bodyPr/>
          <a:lstStyle/>
          <a:p>
            <a:r>
              <a:rPr lang="en-US" dirty="0" smtClean="0"/>
              <a:t>Randomized pilot study should be made ​​to guide the modification </a:t>
            </a:r>
            <a:r>
              <a:rPr lang="en-US" dirty="0" smtClean="0"/>
              <a:t>tool and </a:t>
            </a:r>
            <a:r>
              <a:rPr lang="en-US" dirty="0" smtClean="0"/>
              <a:t>samples Before the actual data </a:t>
            </a:r>
            <a:r>
              <a:rPr lang="en-US" dirty="0" smtClean="0"/>
              <a:t>collection</a:t>
            </a:r>
          </a:p>
          <a:p>
            <a:endParaRPr lang="th-TH" dirty="0" smtClean="0"/>
          </a:p>
          <a:p>
            <a:r>
              <a:rPr lang="en-US" dirty="0" smtClean="0"/>
              <a:t>Should do the qualitative study and quantitative study concurrently.</a:t>
            </a:r>
            <a:endParaRPr lang="th-TH" dirty="0"/>
          </a:p>
        </p:txBody>
      </p:sp>
    </p:spTree>
    <p:extLst>
      <p:ext uri="{BB962C8B-B14F-4D97-AF65-F5344CB8AC3E}">
        <p14:creationId xmlns:p14="http://schemas.microsoft.com/office/powerpoint/2010/main" val="379053740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ชื่อเรื่อง 3"/>
          <p:cNvSpPr>
            <a:spLocks noGrp="1"/>
          </p:cNvSpPr>
          <p:nvPr>
            <p:ph type="title"/>
          </p:nvPr>
        </p:nvSpPr>
        <p:spPr/>
        <p:txBody>
          <a:bodyPr/>
          <a:lstStyle/>
          <a:p>
            <a:r>
              <a:rPr lang="en-US" dirty="0" smtClean="0"/>
              <a:t>References</a:t>
            </a:r>
            <a:endParaRPr lang="th-TH" dirty="0"/>
          </a:p>
        </p:txBody>
      </p:sp>
      <p:sp>
        <p:nvSpPr>
          <p:cNvPr id="2" name="Text Placeholder 1"/>
          <p:cNvSpPr>
            <a:spLocks noGrp="1"/>
          </p:cNvSpPr>
          <p:nvPr>
            <p:ph type="body" idx="1"/>
          </p:nvPr>
        </p:nvSpPr>
        <p:spPr/>
        <p:txBody>
          <a:bodyPr/>
          <a:lstStyle/>
          <a:p>
            <a:endParaRPr lang="th-TH"/>
          </a:p>
        </p:txBody>
      </p:sp>
    </p:spTree>
    <p:extLst>
      <p:ext uri="{BB962C8B-B14F-4D97-AF65-F5344CB8AC3E}">
        <p14:creationId xmlns:p14="http://schemas.microsoft.com/office/powerpoint/2010/main" val="1133588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ชื่อเรื่อง 1"/>
          <p:cNvSpPr>
            <a:spLocks noGrp="1"/>
          </p:cNvSpPr>
          <p:nvPr>
            <p:ph type="title"/>
          </p:nvPr>
        </p:nvSpPr>
        <p:spPr/>
        <p:txBody>
          <a:bodyPr/>
          <a:lstStyle/>
          <a:p>
            <a:pPr eaLnBrk="1" hangingPunct="1"/>
            <a:r>
              <a:rPr lang="en-US" b="1" smtClean="0"/>
              <a:t>References</a:t>
            </a:r>
            <a:endParaRPr lang="th-TH" b="1" smtClean="0"/>
          </a:p>
        </p:txBody>
      </p:sp>
      <p:sp>
        <p:nvSpPr>
          <p:cNvPr id="66563" name="ตัวยึดเนื้อหา 2"/>
          <p:cNvSpPr>
            <a:spLocks noGrp="1"/>
          </p:cNvSpPr>
          <p:nvPr>
            <p:ph idx="1"/>
          </p:nvPr>
        </p:nvSpPr>
        <p:spPr/>
        <p:txBody>
          <a:bodyPr>
            <a:normAutofit fontScale="92500" lnSpcReduction="10000"/>
          </a:bodyPr>
          <a:lstStyle/>
          <a:p>
            <a:pPr eaLnBrk="1" hangingPunct="1"/>
            <a:r>
              <a:rPr lang="en-US" sz="2000" b="1" smtClean="0"/>
              <a:t>The relationship between coping, social support, functional disability and depression in the elderly</a:t>
            </a:r>
            <a:r>
              <a:rPr lang="en-US" sz="2000" smtClean="0"/>
              <a:t>, Anxiety, Stress, and Coping, March 2006; 19(1): 15/31</a:t>
            </a:r>
          </a:p>
          <a:p>
            <a:pPr eaLnBrk="1" hangingPunct="1"/>
            <a:r>
              <a:rPr lang="en-US" sz="2000" b="1" smtClean="0"/>
              <a:t>Depression and social support between China’ rural and urban empty-nest elderly</a:t>
            </a:r>
            <a:r>
              <a:rPr lang="en-US" sz="2000" smtClean="0"/>
              <a:t>, Archives of Gerontology and Geriatrics 55 (2012) 564–569</a:t>
            </a:r>
          </a:p>
          <a:p>
            <a:pPr eaLnBrk="1" hangingPunct="1"/>
            <a:r>
              <a:rPr lang="en-US" sz="2000" b="1" smtClean="0"/>
              <a:t>Social Support, Loneliness And Depression In The Elderly</a:t>
            </a:r>
            <a:r>
              <a:rPr lang="en-US" sz="2000" smtClean="0"/>
              <a:t>, Queen’s University Kingston, Ontario, Canada (September, 2010)</a:t>
            </a:r>
          </a:p>
          <a:p>
            <a:pPr eaLnBrk="1" hangingPunct="1"/>
            <a:r>
              <a:rPr lang="en-US" sz="2000" b="1" smtClean="0"/>
              <a:t>Impairment, disability, social support and depression among older parents in rural Thailand</a:t>
            </a:r>
            <a:r>
              <a:rPr lang="en-US" sz="2000" smtClean="0"/>
              <a:t>, Psychological Medicine (2010), 40, 1711–1721.</a:t>
            </a:r>
          </a:p>
          <a:p>
            <a:pPr eaLnBrk="1" hangingPunct="1"/>
            <a:r>
              <a:rPr lang="en-US" sz="2000" b="1" smtClean="0"/>
              <a:t>Rural population ageing and farm structure in Thailand</a:t>
            </a:r>
            <a:r>
              <a:rPr lang="en-US" sz="2000" smtClean="0"/>
              <a:t>, Food and Agriculture Organization of the United Nations, September 2005</a:t>
            </a:r>
          </a:p>
          <a:p>
            <a:pPr eaLnBrk="1" hangingPunct="1"/>
            <a:r>
              <a:rPr lang="en-US" sz="2000" b="1" smtClean="0"/>
              <a:t>Research report: Gender and Ageing in Thailand: A Situation Analysis of Older Women and Men</a:t>
            </a:r>
            <a:r>
              <a:rPr lang="en-US" sz="2000" smtClean="0"/>
              <a:t>, Population Studies Center Report 08-664, December 2008</a:t>
            </a:r>
          </a:p>
        </p:txBody>
      </p:sp>
    </p:spTree>
    <p:extLst>
      <p:ext uri="{BB962C8B-B14F-4D97-AF65-F5344CB8AC3E}">
        <p14:creationId xmlns:p14="http://schemas.microsoft.com/office/powerpoint/2010/main" val="260981428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ชื่อเรื่อง 1"/>
          <p:cNvSpPr>
            <a:spLocks noGrp="1"/>
          </p:cNvSpPr>
          <p:nvPr>
            <p:ph type="title"/>
          </p:nvPr>
        </p:nvSpPr>
        <p:spPr/>
        <p:txBody>
          <a:bodyPr/>
          <a:lstStyle/>
          <a:p>
            <a:pPr eaLnBrk="1" hangingPunct="1"/>
            <a:r>
              <a:rPr lang="en-US" b="1" smtClean="0"/>
              <a:t>References (2)</a:t>
            </a:r>
            <a:endParaRPr lang="th-TH" b="1" smtClean="0"/>
          </a:p>
        </p:txBody>
      </p:sp>
      <p:sp>
        <p:nvSpPr>
          <p:cNvPr id="67587" name="ตัวยึดเนื้อหา 2"/>
          <p:cNvSpPr>
            <a:spLocks noGrp="1"/>
          </p:cNvSpPr>
          <p:nvPr>
            <p:ph idx="1"/>
          </p:nvPr>
        </p:nvSpPr>
        <p:spPr/>
        <p:txBody>
          <a:bodyPr/>
          <a:lstStyle/>
          <a:p>
            <a:pPr eaLnBrk="1" hangingPunct="1"/>
            <a:r>
              <a:rPr lang="en-US" sz="1800" b="1" smtClean="0"/>
              <a:t>Impact of demographic change in Thailand</a:t>
            </a:r>
            <a:r>
              <a:rPr lang="en-US" sz="1800" smtClean="0"/>
              <a:t>, UNFPA : 2011</a:t>
            </a:r>
          </a:p>
          <a:p>
            <a:pPr eaLnBrk="1" hangingPunct="1"/>
            <a:r>
              <a:rPr lang="en-US" sz="1800" b="1" smtClean="0"/>
              <a:t>Prevalence of major depressive disorder and minor depressive disorder in an elderly Korean population</a:t>
            </a:r>
            <a:r>
              <a:rPr lang="en-US" sz="1800" smtClean="0"/>
              <a:t>: Results from the Korean Longitudinal Study on Health and Aging (KLoSHA) : 2010</a:t>
            </a:r>
            <a:endParaRPr lang="th-TH" sz="1800" smtClean="0"/>
          </a:p>
          <a:p>
            <a:pPr eaLnBrk="1" hangingPunct="1"/>
            <a:r>
              <a:rPr lang="en-US" sz="1800" b="1" smtClean="0"/>
              <a:t> Effects of Social Support from Various Sources on Depression in Elderly Persons</a:t>
            </a:r>
            <a:r>
              <a:rPr lang="en-US" sz="1800" smtClean="0"/>
              <a:t>, Alfred Dean, Bohdan Kolody and Patricia WoodReviewed,  Journal of Health and Social Behavior, </a:t>
            </a:r>
            <a:r>
              <a:rPr lang="en-US" sz="1600" smtClean="0"/>
              <a:t>Vol. 31, No. 2 (Jun., 1990), p. 148-161 </a:t>
            </a:r>
            <a:endParaRPr lang="en-US" sz="1800" smtClean="0"/>
          </a:p>
          <a:p>
            <a:pPr eaLnBrk="1" hangingPunct="1"/>
            <a:r>
              <a:rPr lang="en-US" sz="1800" b="1" smtClean="0"/>
              <a:t>Association between social support and depression status in the elderly: Results of a 1-year community-based prospective cohort study in Japan</a:t>
            </a:r>
            <a:r>
              <a:rPr lang="en-US" sz="1800" smtClean="0"/>
              <a:t>, Psychiatry and Clinical Neurosciences (2005), 59, 563–569</a:t>
            </a:r>
          </a:p>
          <a:p>
            <a:pPr eaLnBrk="1" hangingPunct="1"/>
            <a:r>
              <a:rPr lang="en-US" sz="1800" b="1" smtClean="0"/>
              <a:t>Social support deficits, loneliness and life events as risk factors for depression in old age. </a:t>
            </a:r>
            <a:r>
              <a:rPr lang="en-US" sz="1800" smtClean="0"/>
              <a:t>The Gospel Oak Project VI, Psychological Medicine, 1997, 27, 323-332. Cambridge University</a:t>
            </a:r>
          </a:p>
        </p:txBody>
      </p:sp>
    </p:spTree>
    <p:extLst>
      <p:ext uri="{BB962C8B-B14F-4D97-AF65-F5344CB8AC3E}">
        <p14:creationId xmlns:p14="http://schemas.microsoft.com/office/powerpoint/2010/main" val="306246543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ชื่อเรื่อง 1"/>
          <p:cNvSpPr>
            <a:spLocks noGrp="1"/>
          </p:cNvSpPr>
          <p:nvPr>
            <p:ph type="title"/>
          </p:nvPr>
        </p:nvSpPr>
        <p:spPr/>
        <p:txBody>
          <a:bodyPr/>
          <a:lstStyle/>
          <a:p>
            <a:pPr eaLnBrk="1" hangingPunct="1"/>
            <a:r>
              <a:rPr lang="en-US" b="1" smtClean="0"/>
              <a:t>References (3)</a:t>
            </a:r>
            <a:endParaRPr lang="th-TH" b="1" smtClean="0"/>
          </a:p>
        </p:txBody>
      </p:sp>
      <p:sp>
        <p:nvSpPr>
          <p:cNvPr id="3" name="ตัวยึดเนื้อหา 2"/>
          <p:cNvSpPr>
            <a:spLocks noGrp="1"/>
          </p:cNvSpPr>
          <p:nvPr>
            <p:ph idx="1"/>
          </p:nvPr>
        </p:nvSpPr>
        <p:spPr>
          <a:xfrm>
            <a:off x="457200" y="1524000"/>
            <a:ext cx="8229600" cy="4724400"/>
          </a:xfrm>
        </p:spPr>
        <p:txBody>
          <a:bodyPr>
            <a:normAutofit fontScale="85000" lnSpcReduction="10000"/>
          </a:bodyPr>
          <a:lstStyle/>
          <a:p>
            <a:pPr marL="420624" indent="-384048" eaLnBrk="1" fontAlgn="auto" hangingPunct="1">
              <a:spcAft>
                <a:spcPts val="0"/>
              </a:spcAft>
              <a:buFont typeface="Wingdings 2"/>
              <a:buChar char=""/>
              <a:defRPr/>
            </a:pPr>
            <a:r>
              <a:rPr lang="th-TH" sz="2000" b="1" dirty="0" err="1"/>
              <a:t>อัต</a:t>
            </a:r>
            <a:r>
              <a:rPr lang="th-TH" sz="2000" b="1" dirty="0"/>
              <a:t>มโนทัศน์ การสนับสนุนทาง</a:t>
            </a:r>
            <a:r>
              <a:rPr lang="th-TH" sz="2000" b="1" dirty="0" smtClean="0"/>
              <a:t>สังคม กับ</a:t>
            </a:r>
            <a:r>
              <a:rPr lang="th-TH" sz="2000" b="1" dirty="0"/>
              <a:t>สุขภาพจิตของ</a:t>
            </a:r>
            <a:r>
              <a:rPr lang="th-TH" sz="2000" b="1" dirty="0" smtClean="0"/>
              <a:t>ผู้สูงอายุ, โดย </a:t>
            </a:r>
            <a:r>
              <a:rPr lang="th-TH" sz="2000" dirty="0"/>
              <a:t>อุษา วงษ์อนันต์ </a:t>
            </a:r>
            <a:r>
              <a:rPr lang="th-TH" sz="2000" dirty="0" smtClean="0"/>
              <a:t>และ สุปาณี </a:t>
            </a:r>
            <a:r>
              <a:rPr lang="th-TH" sz="2000" dirty="0"/>
              <a:t>สนธิ</a:t>
            </a:r>
            <a:r>
              <a:rPr lang="th-TH" sz="2000" dirty="0" smtClean="0"/>
              <a:t>รัตน, วารสาร</a:t>
            </a:r>
            <a:r>
              <a:rPr lang="th-TH" sz="2000" dirty="0"/>
              <a:t>โรงพยาบาลจิตเวชนครราชสีมาราชนครินทร์ ปีที่ 9 ฉบับที่ 2 เมษายน 2552 - กันยายน </a:t>
            </a:r>
            <a:r>
              <a:rPr lang="th-TH" sz="2000" dirty="0" smtClean="0"/>
              <a:t>2552</a:t>
            </a:r>
          </a:p>
          <a:p>
            <a:pPr marL="420624" indent="-384048" eaLnBrk="1" fontAlgn="auto" hangingPunct="1">
              <a:spcAft>
                <a:spcPts val="0"/>
              </a:spcAft>
              <a:buFont typeface="Wingdings 2"/>
              <a:buChar char=""/>
              <a:defRPr/>
            </a:pPr>
            <a:r>
              <a:rPr lang="th-TH" sz="2000" b="1" dirty="0" smtClean="0"/>
              <a:t>แบบวัดความเศร้าในผู้สูงอายุไทย</a:t>
            </a:r>
            <a:r>
              <a:rPr lang="th-TH" sz="2000" dirty="0" smtClean="0"/>
              <a:t>, </a:t>
            </a:r>
            <a:r>
              <a:rPr lang="th-TH" sz="2000" dirty="0" err="1" smtClean="0"/>
              <a:t>สารศิ</a:t>
            </a:r>
            <a:r>
              <a:rPr lang="th-TH" sz="2000" dirty="0" smtClean="0"/>
              <a:t>ริราช ปีที่ </a:t>
            </a:r>
            <a:r>
              <a:rPr lang="en-US" sz="2000" dirty="0" smtClean="0"/>
              <a:t>46</a:t>
            </a:r>
            <a:r>
              <a:rPr lang="th-TH" sz="2000" dirty="0" smtClean="0"/>
              <a:t>, ฉบับที่</a:t>
            </a:r>
            <a:r>
              <a:rPr lang="en-US" sz="2000" dirty="0" smtClean="0"/>
              <a:t> 1</a:t>
            </a:r>
            <a:r>
              <a:rPr lang="th-TH" sz="2000" dirty="0" smtClean="0"/>
              <a:t>, มกราคม </a:t>
            </a:r>
            <a:r>
              <a:rPr lang="en-US" sz="2000" dirty="0" smtClean="0"/>
              <a:t>2537</a:t>
            </a:r>
          </a:p>
          <a:p>
            <a:pPr marL="420624" indent="-384048" eaLnBrk="1" fontAlgn="auto" hangingPunct="1">
              <a:spcAft>
                <a:spcPts val="0"/>
              </a:spcAft>
              <a:buFont typeface="Wingdings 2"/>
              <a:buChar char=""/>
              <a:defRPr/>
            </a:pPr>
            <a:r>
              <a:rPr lang="th-TH" sz="2000" b="1" dirty="0" smtClean="0"/>
              <a:t>ผู้สูงอายุไทยมีความเสี่ยงต่อการมีภาวะซึมเศร้า</a:t>
            </a:r>
            <a:r>
              <a:rPr lang="th-TH" sz="2000" dirty="0" smtClean="0"/>
              <a:t>,</a:t>
            </a:r>
            <a:r>
              <a:rPr lang="en-US" sz="2000" dirty="0" smtClean="0"/>
              <a:t> </a:t>
            </a:r>
            <a:r>
              <a:rPr lang="th-TH" sz="2000" dirty="0" smtClean="0"/>
              <a:t>สาระสุขภาพ เรื่องเด่นประจำสัปดาห์ ฉบับที่ </a:t>
            </a:r>
            <a:r>
              <a:rPr lang="en-US" sz="2000" dirty="0" smtClean="0"/>
              <a:t>47, 13-17 </a:t>
            </a:r>
            <a:r>
              <a:rPr lang="th-TH" sz="2000" dirty="0" smtClean="0"/>
              <a:t>สิงหาคม </a:t>
            </a:r>
            <a:r>
              <a:rPr lang="en-US" sz="2000" dirty="0" smtClean="0"/>
              <a:t>2554</a:t>
            </a:r>
            <a:endParaRPr lang="th-TH" sz="2000" dirty="0" smtClean="0"/>
          </a:p>
          <a:p>
            <a:pPr marL="420624" indent="-384048" eaLnBrk="1" fontAlgn="auto" hangingPunct="1">
              <a:spcAft>
                <a:spcPts val="0"/>
              </a:spcAft>
              <a:buFont typeface="Wingdings 2"/>
              <a:buChar char=""/>
              <a:defRPr/>
            </a:pPr>
            <a:r>
              <a:rPr lang="th-TH" sz="2000" b="1" dirty="0" smtClean="0"/>
              <a:t>สถานการณ์ผู้สูงอายุไทย </a:t>
            </a:r>
            <a:r>
              <a:rPr lang="en-US" sz="2000" dirty="0" smtClean="0"/>
              <a:t>2553, </a:t>
            </a:r>
            <a:r>
              <a:rPr lang="th-TH" sz="2000" dirty="0" smtClean="0"/>
              <a:t>สำนักส่งเสริมและพิทักษ์ผู้สูงอายุ</a:t>
            </a:r>
            <a:endParaRPr lang="th-TH" sz="2000" dirty="0"/>
          </a:p>
          <a:p>
            <a:pPr marL="420624" indent="-384048" eaLnBrk="1" fontAlgn="auto" hangingPunct="1">
              <a:spcAft>
                <a:spcPts val="0"/>
              </a:spcAft>
              <a:buFont typeface="Wingdings 2"/>
              <a:buChar char=""/>
              <a:defRPr/>
            </a:pPr>
            <a:r>
              <a:rPr lang="th-TH" sz="2000" b="1" dirty="0" smtClean="0"/>
              <a:t>แนว</a:t>
            </a:r>
            <a:r>
              <a:rPr lang="th-TH" sz="2000" b="1" dirty="0"/>
              <a:t>ทางการจัดการโรคซึมเศร้า สาหรับแพทย์เวชปฏิบัติทั่วไป ในสถานบริการระดับปฐมภูมิและทุติยภูมิ </a:t>
            </a:r>
            <a:r>
              <a:rPr lang="th-TH" sz="2000" dirty="0" smtClean="0"/>
              <a:t>, กรมสุขภาพจิต กระทรวงสาธารณสุข</a:t>
            </a:r>
          </a:p>
          <a:p>
            <a:pPr marL="420624" indent="-384048" eaLnBrk="1" fontAlgn="auto" hangingPunct="1">
              <a:spcAft>
                <a:spcPts val="0"/>
              </a:spcAft>
              <a:buFont typeface="Wingdings 2"/>
              <a:buChar char=""/>
              <a:defRPr/>
            </a:pPr>
            <a:r>
              <a:rPr lang="th-TH" sz="2000" b="1" dirty="0" smtClean="0"/>
              <a:t>การศึกษาความสัมพันธ์ระหว่างการสนับสนุนทางสังคมกับภาวะซึมเศร้า ของผู้สูงอายุ ในสถานสงเคราะห์ผู้สูงอายุบ้านบางแค</a:t>
            </a:r>
            <a:r>
              <a:rPr lang="th-TH" sz="2000" dirty="0" smtClean="0"/>
              <a:t>, สมใจ โชติธนพันธุ์, </a:t>
            </a:r>
            <a:r>
              <a:rPr lang="en-US" sz="2000" dirty="0" smtClean="0"/>
              <a:t>2550</a:t>
            </a:r>
          </a:p>
          <a:p>
            <a:pPr marL="420624" indent="-384048" eaLnBrk="1" fontAlgn="auto" hangingPunct="1">
              <a:spcAft>
                <a:spcPts val="0"/>
              </a:spcAft>
              <a:buFont typeface="Wingdings 2"/>
              <a:buChar char=""/>
              <a:defRPr/>
            </a:pPr>
            <a:r>
              <a:rPr lang="th-TH" sz="2000" b="1" dirty="0" smtClean="0"/>
              <a:t>การสนับสนุนทางสังคมที่มีผลต่อการพัฒนาคุณภาพชีวิตของผู้สูงอายุในชมรมผู้สูงอายุ อำเภอวังทรายพูน จังหวัดพิจิตร</a:t>
            </a:r>
            <a:r>
              <a:rPr lang="th-TH" sz="2000" dirty="0" smtClean="0"/>
              <a:t>, สุภาลักษณ์ เขียวขำ, </a:t>
            </a:r>
            <a:r>
              <a:rPr lang="en-US" sz="2000" dirty="0" smtClean="0"/>
              <a:t>2543</a:t>
            </a:r>
          </a:p>
          <a:p>
            <a:pPr marL="420624" indent="-384048" eaLnBrk="1" fontAlgn="auto" hangingPunct="1">
              <a:spcAft>
                <a:spcPts val="0"/>
              </a:spcAft>
              <a:buFont typeface="Wingdings 2"/>
              <a:buChar char=""/>
              <a:defRPr/>
            </a:pPr>
            <a:r>
              <a:rPr lang="th-TH" sz="2000" b="1" dirty="0" smtClean="0"/>
              <a:t>การสนับสนุนทางสังคมของครอบครัวกับความเครียดของผู้สูงอายุที่กระดูกสะโพกหัก</a:t>
            </a:r>
            <a:r>
              <a:rPr lang="th-TH" sz="2000" dirty="0" smtClean="0"/>
              <a:t>, สิริสุดา ซาวคำเขต, </a:t>
            </a:r>
            <a:r>
              <a:rPr lang="en-US" sz="2000" dirty="0" smtClean="0"/>
              <a:t>2541</a:t>
            </a:r>
            <a:endParaRPr lang="th-TH" sz="2000" dirty="0" smtClean="0"/>
          </a:p>
          <a:p>
            <a:pPr marL="420624" indent="-384048" eaLnBrk="1" fontAlgn="auto" hangingPunct="1">
              <a:spcAft>
                <a:spcPts val="0"/>
              </a:spcAft>
              <a:buFont typeface="Wingdings 2"/>
              <a:buChar char=""/>
              <a:defRPr/>
            </a:pPr>
            <a:r>
              <a:rPr lang="th-TH" sz="2000" b="1" dirty="0" smtClean="0"/>
              <a:t>การสนับสนุนทางสังคมของผู้สูงอายุที่รับบริการในคลินิกจิตเวช</a:t>
            </a:r>
            <a:r>
              <a:rPr lang="th-TH" sz="2000" dirty="0" smtClean="0"/>
              <a:t>, </a:t>
            </a:r>
            <a:r>
              <a:rPr lang="th-TH" sz="2000" dirty="0" err="1" smtClean="0"/>
              <a:t>สริน</a:t>
            </a:r>
            <a:r>
              <a:rPr lang="th-TH" sz="2000" dirty="0"/>
              <a:t>ด</a:t>
            </a:r>
            <a:r>
              <a:rPr lang="th-TH" sz="2000" dirty="0" smtClean="0"/>
              <a:t>า น้อยสุข, </a:t>
            </a:r>
            <a:r>
              <a:rPr lang="en-US" sz="2000" dirty="0" smtClean="0"/>
              <a:t>2545</a:t>
            </a:r>
          </a:p>
          <a:p>
            <a:pPr marL="420624" indent="-384048" eaLnBrk="1" fontAlgn="auto" hangingPunct="1">
              <a:spcAft>
                <a:spcPts val="0"/>
              </a:spcAft>
              <a:buFont typeface="Wingdings 2"/>
              <a:buChar char=""/>
              <a:defRPr/>
            </a:pPr>
            <a:r>
              <a:rPr lang="th-TH" sz="2000" dirty="0" smtClean="0"/>
              <a:t>การเข้าร่วมกิจกรรมทางสังคมกับความผาสุกทางใจของผู้สูงอายุ, </a:t>
            </a:r>
            <a:r>
              <a:rPr lang="th-TH" sz="2000" dirty="0" err="1" smtClean="0"/>
              <a:t>ปัญญ</a:t>
            </a:r>
            <a:r>
              <a:rPr lang="th-TH" sz="2000" dirty="0" smtClean="0"/>
              <a:t>ภัทร </a:t>
            </a:r>
            <a:r>
              <a:rPr lang="th-TH" sz="2000" dirty="0" err="1" smtClean="0"/>
              <a:t>ภัทรกัณ</a:t>
            </a:r>
            <a:r>
              <a:rPr lang="th-TH" sz="2000" dirty="0" smtClean="0"/>
              <a:t>ทากุล, </a:t>
            </a:r>
            <a:r>
              <a:rPr lang="en-US" sz="2000" dirty="0" smtClean="0"/>
              <a:t>2544</a:t>
            </a:r>
          </a:p>
        </p:txBody>
      </p:sp>
    </p:spTree>
    <p:extLst>
      <p:ext uri="{BB962C8B-B14F-4D97-AF65-F5344CB8AC3E}">
        <p14:creationId xmlns:p14="http://schemas.microsoft.com/office/powerpoint/2010/main" val="28708227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ชื่อเรื่อง 1"/>
          <p:cNvSpPr>
            <a:spLocks noGrp="1"/>
          </p:cNvSpPr>
          <p:nvPr>
            <p:ph type="title"/>
          </p:nvPr>
        </p:nvSpPr>
        <p:spPr/>
        <p:txBody>
          <a:bodyPr/>
          <a:lstStyle/>
          <a:p>
            <a:pPr eaLnBrk="1" hangingPunct="1"/>
            <a:endParaRPr lang="th-TH" smtClean="0"/>
          </a:p>
        </p:txBody>
      </p:sp>
      <p:pic>
        <p:nvPicPr>
          <p:cNvPr id="13315" name="Picture 2"/>
          <p:cNvPicPr>
            <a:picLocks noGrp="1" noChangeAspect="1" noChangeArrowheads="1"/>
          </p:cNvPicPr>
          <p:nvPr>
            <p:ph idx="1"/>
          </p:nvPr>
        </p:nvPicPr>
        <p:blipFill>
          <a:blip r:embed="rId3" cstate="print"/>
          <a:srcRect l="24747" t="11784" r="20958" b="4034"/>
          <a:stretch>
            <a:fillRect/>
          </a:stretch>
        </p:blipFill>
        <p:spPr>
          <a:xfrm>
            <a:off x="200025" y="0"/>
            <a:ext cx="8455025" cy="6858000"/>
          </a:xfrm>
        </p:spPr>
      </p:pic>
      <p:sp>
        <p:nvSpPr>
          <p:cNvPr id="4" name="Oval 3"/>
          <p:cNvSpPr/>
          <p:nvPr/>
        </p:nvSpPr>
        <p:spPr>
          <a:xfrm>
            <a:off x="5286380" y="642918"/>
            <a:ext cx="2714644" cy="500066"/>
          </a:xfrm>
          <a:prstGeom prst="ellipse">
            <a:avLst/>
          </a:prstGeom>
          <a:noFill/>
          <a:ln w="571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5" name="Oval 4"/>
          <p:cNvSpPr/>
          <p:nvPr/>
        </p:nvSpPr>
        <p:spPr>
          <a:xfrm>
            <a:off x="5286380" y="2643182"/>
            <a:ext cx="2643206" cy="500066"/>
          </a:xfrm>
          <a:prstGeom prst="ellipse">
            <a:avLst/>
          </a:prstGeom>
          <a:noFill/>
          <a:ln w="571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6" name="Oval 5"/>
          <p:cNvSpPr/>
          <p:nvPr/>
        </p:nvSpPr>
        <p:spPr>
          <a:xfrm>
            <a:off x="5429256" y="4714884"/>
            <a:ext cx="2571768" cy="500066"/>
          </a:xfrm>
          <a:prstGeom prst="ellipse">
            <a:avLst/>
          </a:prstGeom>
          <a:noFill/>
          <a:ln w="571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Tree>
    <p:extLst>
      <p:ext uri="{BB962C8B-B14F-4D97-AF65-F5344CB8AC3E}">
        <p14:creationId xmlns:p14="http://schemas.microsoft.com/office/powerpoint/2010/main" val="421211878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b="1" dirty="0" smtClean="0"/>
              <a:t>Depression in elderly</a:t>
            </a:r>
            <a:endParaRPr lang="th-TH" b="1" dirty="0" smtClean="0"/>
          </a:p>
        </p:txBody>
      </p:sp>
      <p:sp>
        <p:nvSpPr>
          <p:cNvPr id="3" name="Content Placeholder 2"/>
          <p:cNvSpPr>
            <a:spLocks noGrp="1"/>
          </p:cNvSpPr>
          <p:nvPr>
            <p:ph idx="1"/>
          </p:nvPr>
        </p:nvSpPr>
        <p:spPr>
          <a:xfrm>
            <a:off x="533400" y="6248400"/>
            <a:ext cx="8229600" cy="609600"/>
          </a:xfrm>
        </p:spPr>
        <p:txBody>
          <a:bodyPr>
            <a:normAutofit fontScale="55000" lnSpcReduction="20000"/>
          </a:bodyPr>
          <a:lstStyle/>
          <a:p>
            <a:pPr marL="420624" indent="-384048">
              <a:buNone/>
              <a:defRPr/>
            </a:pPr>
            <a:r>
              <a:rPr lang="en-US" dirty="0"/>
              <a:t>Source: Report of the National Health Act 2551-2552 Thailand by physical examination, Health Systems Research Institute.</a:t>
            </a:r>
            <a:endParaRPr lang="th-TH" dirty="0"/>
          </a:p>
        </p:txBody>
      </p:sp>
      <p:pic>
        <p:nvPicPr>
          <p:cNvPr id="12292" name="Picture 2"/>
          <p:cNvPicPr>
            <a:picLocks noChangeAspect="1" noChangeArrowheads="1"/>
          </p:cNvPicPr>
          <p:nvPr/>
        </p:nvPicPr>
        <p:blipFill>
          <a:blip r:embed="rId3" cstate="print"/>
          <a:srcRect/>
          <a:stretch>
            <a:fillRect/>
          </a:stretch>
        </p:blipFill>
        <p:spPr bwMode="auto">
          <a:xfrm>
            <a:off x="0" y="1628775"/>
            <a:ext cx="8982075" cy="3571875"/>
          </a:xfrm>
          <a:prstGeom prst="rect">
            <a:avLst/>
          </a:prstGeom>
          <a:noFill/>
          <a:ln w="9525">
            <a:noFill/>
            <a:miter lim="800000"/>
            <a:headEnd/>
            <a:tailEnd/>
          </a:ln>
        </p:spPr>
      </p:pic>
      <p:sp>
        <p:nvSpPr>
          <p:cNvPr id="5" name="วงรี 4"/>
          <p:cNvSpPr/>
          <p:nvPr/>
        </p:nvSpPr>
        <p:spPr>
          <a:xfrm>
            <a:off x="3886200" y="2057400"/>
            <a:ext cx="3352800" cy="4038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h-TH"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33843738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rmAutofit/>
          </a:bodyPr>
          <a:lstStyle/>
          <a:p>
            <a:pPr eaLnBrk="1" fontAlgn="auto" hangingPunct="1">
              <a:spcAft>
                <a:spcPts val="0"/>
              </a:spcAft>
              <a:defRPr/>
            </a:pPr>
            <a:r>
              <a:rPr lang="en-US" dirty="0" smtClean="0"/>
              <a:t>Depression in elderly</a:t>
            </a:r>
            <a:endParaRPr lang="th-TH" dirty="0"/>
          </a:p>
        </p:txBody>
      </p:sp>
      <p:sp>
        <p:nvSpPr>
          <p:cNvPr id="3" name="Content Placeholder 2"/>
          <p:cNvSpPr>
            <a:spLocks noGrp="1"/>
          </p:cNvSpPr>
          <p:nvPr>
            <p:ph idx="1"/>
          </p:nvPr>
        </p:nvSpPr>
        <p:spPr>
          <a:xfrm>
            <a:off x="457200" y="1775191"/>
            <a:ext cx="8472518" cy="4625609"/>
          </a:xfrm>
        </p:spPr>
        <p:txBody>
          <a:bodyPr>
            <a:noAutofit/>
          </a:bodyPr>
          <a:lstStyle/>
          <a:p>
            <a:r>
              <a:rPr lang="en-US" sz="2400" dirty="0" smtClean="0"/>
              <a:t>Cause of depression are the changing of biochemical in the brain including : Serotonin</a:t>
            </a:r>
            <a:r>
              <a:rPr lang="en-US" sz="2400" dirty="0"/>
              <a:t>, Nor-epinephrine </a:t>
            </a:r>
            <a:r>
              <a:rPr lang="en-US" sz="2400" dirty="0" smtClean="0"/>
              <a:t>and dopamine</a:t>
            </a:r>
            <a:r>
              <a:rPr lang="th-TH" sz="2400" dirty="0" smtClean="0"/>
              <a:t> </a:t>
            </a:r>
          </a:p>
          <a:p>
            <a:r>
              <a:rPr lang="en-US" sz="2400" b="1" dirty="0" smtClean="0">
                <a:solidFill>
                  <a:srgbClr val="FF0000"/>
                </a:solidFill>
              </a:rPr>
              <a:t>But found that Social and Psychological factors encourage the change of the biochemical</a:t>
            </a:r>
            <a:endParaRPr lang="th-TH" sz="2400" dirty="0" smtClean="0"/>
          </a:p>
        </p:txBody>
      </p:sp>
    </p:spTree>
    <p:extLst>
      <p:ext uri="{BB962C8B-B14F-4D97-AF65-F5344CB8AC3E}">
        <p14:creationId xmlns:p14="http://schemas.microsoft.com/office/powerpoint/2010/main" val="36199027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ชื่อเรื่อง 3"/>
          <p:cNvSpPr>
            <a:spLocks noGrp="1"/>
          </p:cNvSpPr>
          <p:nvPr>
            <p:ph type="title"/>
          </p:nvPr>
        </p:nvSpPr>
        <p:spPr/>
        <p:txBody>
          <a:bodyPr/>
          <a:lstStyle/>
          <a:p>
            <a:pPr eaLnBrk="1" hangingPunct="1"/>
            <a:r>
              <a:rPr lang="en-US" b="1" dirty="0" smtClean="0"/>
              <a:t>Objectives</a:t>
            </a:r>
            <a:endParaRPr lang="th-TH" b="1" dirty="0" smtClean="0"/>
          </a:p>
        </p:txBody>
      </p:sp>
      <p:sp>
        <p:nvSpPr>
          <p:cNvPr id="6" name="ตัวยึดเนื้อหา 5"/>
          <p:cNvSpPr>
            <a:spLocks noGrp="1"/>
          </p:cNvSpPr>
          <p:nvPr>
            <p:ph idx="1"/>
          </p:nvPr>
        </p:nvSpPr>
        <p:spPr>
          <a:xfrm>
            <a:off x="457200" y="1571612"/>
            <a:ext cx="8229600" cy="5286388"/>
          </a:xfrm>
        </p:spPr>
        <p:txBody>
          <a:bodyPr>
            <a:normAutofit/>
          </a:bodyPr>
          <a:lstStyle/>
          <a:p>
            <a:pPr>
              <a:buNone/>
            </a:pPr>
            <a:r>
              <a:rPr lang="en-US" sz="2400" b="1" dirty="0" smtClean="0"/>
              <a:t>The main objective</a:t>
            </a:r>
            <a:endParaRPr lang="th-TH" sz="2400" b="1" dirty="0" smtClean="0"/>
          </a:p>
          <a:p>
            <a:pPr lvl="1">
              <a:spcBef>
                <a:spcPct val="0"/>
              </a:spcBef>
            </a:pPr>
            <a:r>
              <a:rPr lang="en-US" sz="2400" dirty="0" smtClean="0"/>
              <a:t>To study the effects of social support on depression in the elderly who regularly participated in the Elderly’s club</a:t>
            </a:r>
            <a:r>
              <a:rPr lang="en-US" sz="2400" baseline="0" dirty="0" smtClean="0"/>
              <a:t> of</a:t>
            </a:r>
            <a:r>
              <a:rPr lang="en-US" sz="2400" dirty="0" smtClean="0"/>
              <a:t> Wang Nam Khu subdistrict, </a:t>
            </a:r>
            <a:r>
              <a:rPr lang="en-US" sz="2400" dirty="0" err="1" smtClean="0"/>
              <a:t>Phitsanulok</a:t>
            </a:r>
            <a:r>
              <a:rPr lang="en-US" sz="2400" dirty="0" smtClean="0"/>
              <a:t>.</a:t>
            </a:r>
            <a:endParaRPr lang="th-TH" sz="2400" b="1" dirty="0" smtClean="0"/>
          </a:p>
          <a:p>
            <a:pPr>
              <a:buNone/>
            </a:pPr>
            <a:r>
              <a:rPr lang="en-US" sz="2400" b="1" dirty="0" smtClean="0"/>
              <a:t>Secondary objectives</a:t>
            </a:r>
            <a:endParaRPr lang="th-TH" sz="2400" b="1" dirty="0" smtClean="0"/>
          </a:p>
          <a:p>
            <a:pPr lvl="1">
              <a:spcBef>
                <a:spcPct val="0"/>
              </a:spcBef>
            </a:pPr>
            <a:r>
              <a:rPr lang="en-US" sz="2400" dirty="0" smtClean="0"/>
              <a:t>To study depression and social support of the elderly who regularly participated  in the Elderly’s club</a:t>
            </a:r>
            <a:r>
              <a:rPr lang="en-US" sz="2400" baseline="0" dirty="0" smtClean="0"/>
              <a:t> of</a:t>
            </a:r>
            <a:r>
              <a:rPr lang="en-US" sz="2400" dirty="0" smtClean="0"/>
              <a:t> Wang Nam Khu subdistrict, </a:t>
            </a:r>
            <a:r>
              <a:rPr lang="en-US" sz="2400" dirty="0" err="1" smtClean="0"/>
              <a:t>Phitsanulok</a:t>
            </a:r>
            <a:r>
              <a:rPr lang="en-US" sz="2400" dirty="0" smtClean="0"/>
              <a:t>.</a:t>
            </a:r>
          </a:p>
          <a:p>
            <a:pPr lvl="1">
              <a:spcBef>
                <a:spcPct val="0"/>
              </a:spcBef>
            </a:pPr>
            <a:r>
              <a:rPr lang="en-US" sz="2400" dirty="0" smtClean="0"/>
              <a:t>To study other factors, including gender, age, marital status, occupancy and education on depression in the elderly who regularly participated in the Elderly’s club</a:t>
            </a:r>
            <a:r>
              <a:rPr lang="en-US" sz="2400" baseline="0" dirty="0" smtClean="0"/>
              <a:t> of</a:t>
            </a:r>
            <a:r>
              <a:rPr lang="en-US" sz="2400" dirty="0" smtClean="0"/>
              <a:t> Wang Nam Khu subdistrict, </a:t>
            </a:r>
            <a:r>
              <a:rPr lang="en-US" sz="2400" dirty="0" err="1" smtClean="0"/>
              <a:t>Phitsanulok</a:t>
            </a:r>
            <a:r>
              <a:rPr lang="en-US" sz="2400" dirty="0" smtClean="0"/>
              <a:t>.</a:t>
            </a:r>
          </a:p>
          <a:p>
            <a:pPr marL="420624" indent="-384048" eaLnBrk="1" fontAlgn="auto" hangingPunct="1">
              <a:spcAft>
                <a:spcPts val="0"/>
              </a:spcAft>
              <a:buFont typeface="Wingdings 2"/>
              <a:buNone/>
              <a:defRPr/>
            </a:pPr>
            <a:endParaRPr lang="th-TH" sz="2400" dirty="0" smtClean="0"/>
          </a:p>
        </p:txBody>
      </p:sp>
    </p:spTree>
    <p:extLst>
      <p:ext uri="{BB962C8B-B14F-4D97-AF65-F5344CB8AC3E}">
        <p14:creationId xmlns:p14="http://schemas.microsoft.com/office/powerpoint/2010/main" val="34818728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en-US" dirty="0" smtClean="0"/>
              <a:t>Methodology</a:t>
            </a:r>
            <a:endParaRPr lang="th-TH" dirty="0"/>
          </a:p>
        </p:txBody>
      </p:sp>
      <p:sp>
        <p:nvSpPr>
          <p:cNvPr id="2" name="Text Placeholder 1"/>
          <p:cNvSpPr>
            <a:spLocks noGrp="1"/>
          </p:cNvSpPr>
          <p:nvPr>
            <p:ph type="body" idx="1"/>
          </p:nvPr>
        </p:nvSpPr>
        <p:spPr/>
        <p:txBody>
          <a:bodyPr/>
          <a:lstStyle/>
          <a:p>
            <a:endParaRPr lang="th-TH"/>
          </a:p>
        </p:txBody>
      </p:sp>
    </p:spTree>
    <p:extLst>
      <p:ext uri="{BB962C8B-B14F-4D97-AF65-F5344CB8AC3E}">
        <p14:creationId xmlns:p14="http://schemas.microsoft.com/office/powerpoint/2010/main" val="1316165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ชื่อเรื่อง 1"/>
          <p:cNvSpPr>
            <a:spLocks noGrp="1"/>
          </p:cNvSpPr>
          <p:nvPr>
            <p:ph type="title"/>
          </p:nvPr>
        </p:nvSpPr>
        <p:spPr/>
        <p:txBody>
          <a:bodyPr/>
          <a:lstStyle/>
          <a:p>
            <a:pPr eaLnBrk="1" hangingPunct="1"/>
            <a:r>
              <a:rPr lang="en-US" dirty="0" smtClean="0"/>
              <a:t>Methodology</a:t>
            </a:r>
            <a:endParaRPr lang="th-TH" b="1" dirty="0" smtClean="0"/>
          </a:p>
        </p:txBody>
      </p:sp>
      <p:sp>
        <p:nvSpPr>
          <p:cNvPr id="3" name="ตัวยึดเนื้อหา 2"/>
          <p:cNvSpPr>
            <a:spLocks noGrp="1"/>
          </p:cNvSpPr>
          <p:nvPr>
            <p:ph idx="1"/>
          </p:nvPr>
        </p:nvSpPr>
        <p:spPr>
          <a:xfrm>
            <a:off x="457200" y="1600200"/>
            <a:ext cx="7467600" cy="4724400"/>
          </a:xfrm>
        </p:spPr>
        <p:txBody>
          <a:bodyPr>
            <a:normAutofit/>
          </a:bodyPr>
          <a:lstStyle/>
          <a:p>
            <a:pPr marL="420624" indent="-384048" eaLnBrk="1" fontAlgn="auto" hangingPunct="1">
              <a:spcAft>
                <a:spcPts val="0"/>
              </a:spcAft>
              <a:buFont typeface="Wingdings 2"/>
              <a:buChar char=""/>
              <a:defRPr/>
            </a:pPr>
            <a:r>
              <a:rPr lang="en-US" sz="2400" b="1" dirty="0" smtClean="0"/>
              <a:t>Type of research</a:t>
            </a:r>
            <a:endParaRPr lang="th-TH" sz="2400" b="1" dirty="0" smtClean="0"/>
          </a:p>
          <a:p>
            <a:pPr marL="722376" lvl="1" indent="-274320" eaLnBrk="1" fontAlgn="auto" hangingPunct="1">
              <a:spcAft>
                <a:spcPts val="0"/>
              </a:spcAft>
              <a:buFont typeface="Wingdings 2"/>
              <a:buChar char=""/>
              <a:defRPr/>
            </a:pPr>
            <a:r>
              <a:rPr lang="en-US" sz="2400" dirty="0" smtClean="0"/>
              <a:t>Survey research</a:t>
            </a:r>
            <a:endParaRPr lang="th-TH" sz="2400" dirty="0" smtClean="0"/>
          </a:p>
          <a:p>
            <a:pPr marL="420624" indent="-384048" eaLnBrk="1" fontAlgn="auto" hangingPunct="1">
              <a:spcAft>
                <a:spcPts val="0"/>
              </a:spcAft>
              <a:buFont typeface="Wingdings 2"/>
              <a:buChar char=""/>
              <a:defRPr/>
            </a:pPr>
            <a:r>
              <a:rPr lang="en-US" sz="2400" b="1" dirty="0" smtClean="0"/>
              <a:t>Method</a:t>
            </a:r>
            <a:endParaRPr lang="th-TH" sz="2400" b="1" dirty="0" smtClean="0"/>
          </a:p>
          <a:p>
            <a:pPr marL="722376" lvl="1" indent="-274320" eaLnBrk="1" fontAlgn="auto" hangingPunct="1">
              <a:spcAft>
                <a:spcPts val="0"/>
              </a:spcAft>
              <a:buFont typeface="Wingdings 2"/>
              <a:buChar char=""/>
              <a:defRPr/>
            </a:pPr>
            <a:r>
              <a:rPr lang="en-US" sz="2400" dirty="0" smtClean="0"/>
              <a:t>Cross-sectional analysis design</a:t>
            </a:r>
            <a:endParaRPr lang="th-TH" sz="2400" dirty="0" smtClean="0"/>
          </a:p>
          <a:p>
            <a:pPr marL="420624" indent="-384048" eaLnBrk="1" fontAlgn="auto" hangingPunct="1">
              <a:spcAft>
                <a:spcPts val="0"/>
              </a:spcAft>
              <a:buFont typeface="Wingdings 2"/>
              <a:buChar char=""/>
              <a:defRPr/>
            </a:pPr>
            <a:r>
              <a:rPr lang="en-US" sz="2400" b="1" dirty="0" smtClean="0"/>
              <a:t>Data source</a:t>
            </a:r>
            <a:endParaRPr lang="th-TH" sz="2400" b="1" dirty="0" smtClean="0"/>
          </a:p>
          <a:p>
            <a:pPr marL="722376" lvl="1" indent="-274320">
              <a:buFont typeface="Wingdings 2"/>
              <a:buChar char=""/>
              <a:defRPr/>
            </a:pPr>
            <a:r>
              <a:rPr lang="en-US" sz="2400" dirty="0"/>
              <a:t>Data from the </a:t>
            </a:r>
            <a:r>
              <a:rPr lang="en-US" sz="2400" dirty="0" smtClean="0"/>
              <a:t>questionnaire’s answer of the </a:t>
            </a:r>
            <a:r>
              <a:rPr lang="en-US" sz="2400" dirty="0"/>
              <a:t>elderly (age&gt; 60 years) </a:t>
            </a:r>
            <a:r>
              <a:rPr lang="en-US" sz="2400" dirty="0" smtClean="0"/>
              <a:t>who lives </a:t>
            </a:r>
            <a:r>
              <a:rPr lang="en-US" sz="2400" dirty="0"/>
              <a:t>in Wang </a:t>
            </a:r>
            <a:r>
              <a:rPr lang="en-US" sz="2400" dirty="0" smtClean="0"/>
              <a:t>Nam Khu subdistrict</a:t>
            </a:r>
            <a:endParaRPr lang="th-TH" sz="2400" dirty="0" smtClean="0"/>
          </a:p>
          <a:p>
            <a:pPr marL="420624" indent="-384048" eaLnBrk="1" fontAlgn="auto" hangingPunct="1">
              <a:spcAft>
                <a:spcPts val="0"/>
              </a:spcAft>
              <a:buFont typeface="Wingdings 2"/>
              <a:buChar char=""/>
              <a:defRPr/>
            </a:pPr>
            <a:endParaRPr lang="th-TH" sz="2400" b="1" dirty="0" smtClean="0">
              <a:solidFill>
                <a:srgbClr val="FFFF00"/>
              </a:solidFill>
            </a:endParaRPr>
          </a:p>
        </p:txBody>
      </p:sp>
    </p:spTree>
    <p:extLst>
      <p:ext uri="{BB962C8B-B14F-4D97-AF65-F5344CB8AC3E}">
        <p14:creationId xmlns:p14="http://schemas.microsoft.com/office/powerpoint/2010/main" val="11843043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tahoma">
      <a:majorFont>
        <a:latin typeface="Tahoma"/>
        <a:ea typeface=""/>
        <a:cs typeface="Tahoma"/>
      </a:majorFont>
      <a:minorFont>
        <a:latin typeface="Tahoma"/>
        <a:ea typeface=""/>
        <a:cs typeface="Tahoma"/>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340</TotalTime>
  <Words>3254</Words>
  <Application>Microsoft Office PowerPoint</Application>
  <PresentationFormat>On-screen Show (4:3)</PresentationFormat>
  <Paragraphs>247</Paragraphs>
  <Slides>39</Slides>
  <Notes>30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Module</vt:lpstr>
      <vt:lpstr>The study of Social supports and depression in elderly of members in the elderly’s club of Wang Nam Khu subdistrict, Phitsanulok</vt:lpstr>
      <vt:lpstr>Advisors</vt:lpstr>
      <vt:lpstr>Background</vt:lpstr>
      <vt:lpstr>PowerPoint Presentation</vt:lpstr>
      <vt:lpstr>Depression in elderly</vt:lpstr>
      <vt:lpstr>Depression in elderly</vt:lpstr>
      <vt:lpstr>Objectives</vt:lpstr>
      <vt:lpstr>Methodology</vt:lpstr>
      <vt:lpstr>Methodology</vt:lpstr>
      <vt:lpstr>Research tools</vt:lpstr>
      <vt:lpstr>Data analysis </vt:lpstr>
      <vt:lpstr>Number of the sample</vt:lpstr>
      <vt:lpstr>Data analysis</vt:lpstr>
      <vt:lpstr>Depression in the sample</vt:lpstr>
      <vt:lpstr>PowerPoint Presentation</vt:lpstr>
      <vt:lpstr>Depression in the sample</vt:lpstr>
      <vt:lpstr>Social supports in the sample</vt:lpstr>
      <vt:lpstr>PowerPoint Presentation</vt:lpstr>
      <vt:lpstr>Information of demographic characteristics with depression</vt:lpstr>
      <vt:lpstr>Proportion of gender and depression</vt:lpstr>
      <vt:lpstr>Proportion of age and depression</vt:lpstr>
      <vt:lpstr>Proportion of marital status and depression</vt:lpstr>
      <vt:lpstr>Proportion of occupancy and depression</vt:lpstr>
      <vt:lpstr>Proportion of education level and depression</vt:lpstr>
      <vt:lpstr>Information of depression with social support</vt:lpstr>
      <vt:lpstr>Proportion of depression and social support from families and communities</vt:lpstr>
      <vt:lpstr>Proportion of depression and social support from the elderly’s club</vt:lpstr>
      <vt:lpstr>Proportion of depression and social support from the organizations</vt:lpstr>
      <vt:lpstr>Proportion of depression and social support from overall</vt:lpstr>
      <vt:lpstr>discussions</vt:lpstr>
      <vt:lpstr>Proportion of gender and depression</vt:lpstr>
      <vt:lpstr>Proportion of age and depression</vt:lpstr>
      <vt:lpstr>Proportion of depression and social support from overall</vt:lpstr>
      <vt:lpstr>Suggestions from the research</vt:lpstr>
      <vt:lpstr>Further research</vt:lpstr>
      <vt:lpstr>References</vt:lpstr>
      <vt:lpstr>References</vt:lpstr>
      <vt:lpstr>References (2)</vt:lpstr>
      <vt:lpstr>References (3)</vt:lpstr>
    </vt:vector>
  </TitlesOfParts>
  <Company>Office Black Edition - tum0r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study of Social supports and depression in elderly of members in the elderly’s club of Wang Nam Khu subdistrict, Phitsanulok</dc:title>
  <dc:creator>Corporate Edition</dc:creator>
  <cp:lastModifiedBy>Corporate Edition</cp:lastModifiedBy>
  <cp:revision>33</cp:revision>
  <dcterms:created xsi:type="dcterms:W3CDTF">2013-12-22T21:31:29Z</dcterms:created>
  <dcterms:modified xsi:type="dcterms:W3CDTF">2013-12-24T11:10:50Z</dcterms:modified>
</cp:coreProperties>
</file>